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77" r:id="rId3"/>
    <p:sldId id="278" r:id="rId4"/>
    <p:sldId id="340" r:id="rId5"/>
    <p:sldId id="341" r:id="rId6"/>
    <p:sldId id="342" r:id="rId7"/>
    <p:sldId id="343" r:id="rId8"/>
    <p:sldId id="344" r:id="rId9"/>
    <p:sldId id="290" r:id="rId10"/>
    <p:sldId id="257" r:id="rId11"/>
    <p:sldId id="345" r:id="rId12"/>
    <p:sldId id="346" r:id="rId13"/>
    <p:sldId id="347" r:id="rId14"/>
    <p:sldId id="348" r:id="rId15"/>
    <p:sldId id="349" r:id="rId16"/>
    <p:sldId id="350" r:id="rId17"/>
    <p:sldId id="351" r:id="rId18"/>
    <p:sldId id="352" r:id="rId19"/>
    <p:sldId id="353" r:id="rId20"/>
    <p:sldId id="354" r:id="rId21"/>
    <p:sldId id="355" r:id="rId22"/>
    <p:sldId id="356" r:id="rId23"/>
    <p:sldId id="357" r:id="rId24"/>
    <p:sldId id="291" r:id="rId25"/>
    <p:sldId id="358" r:id="rId26"/>
    <p:sldId id="359" r:id="rId27"/>
    <p:sldId id="360" r:id="rId28"/>
    <p:sldId id="361" r:id="rId29"/>
    <p:sldId id="362" r:id="rId30"/>
    <p:sldId id="363" r:id="rId31"/>
    <p:sldId id="364" r:id="rId32"/>
    <p:sldId id="365" r:id="rId33"/>
    <p:sldId id="366" r:id="rId34"/>
    <p:sldId id="367" r:id="rId35"/>
    <p:sldId id="368" r:id="rId36"/>
    <p:sldId id="369" r:id="rId37"/>
    <p:sldId id="339" r:id="rId38"/>
    <p:sldId id="370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29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A35DF0-DD62-6E40-8CB7-410903CF5F38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1348D-2B49-0E49-9E81-9FBE2A1D4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31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15237-CF0C-7647-91B4-C5CA4BB0A1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CC5D93-BDDF-1B4C-B097-DA32F06B58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5089D-610C-9C4A-B2D5-DBDA6D26B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4DD86-C7BE-7847-8F75-F59FB705E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7E938C-0652-5B4A-A6E3-BB30C83B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508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F15D2-7C00-2F4D-81DF-1373D23CB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44AF6-9908-FB43-BC94-0F9368C644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6E18B-79E1-8D4C-BAA3-20A7F9760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451B3-0956-F744-A6AB-FA25CC1E2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BF25F-CF26-8D41-895D-B252578A2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911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9D2C64-234E-FF4A-B07E-A0F58D1241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EBDB83-C373-DF42-BD19-7F103043D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C138C-07EE-D742-B21C-CB905450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8D518-DECE-4845-8655-ED5A51240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50D29-607F-DA42-B387-C5CC58D30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52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E8F6C87-6185-4DC9-BC9D-D65FF562D87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343400"/>
            <a:ext cx="2514599" cy="2514600"/>
          </a:xfrm>
          <a:custGeom>
            <a:avLst/>
            <a:gdLst>
              <a:gd name="connsiteX0" fmla="*/ 0 w 2514599"/>
              <a:gd name="connsiteY0" fmla="*/ 0 h 2514600"/>
              <a:gd name="connsiteX1" fmla="*/ 2514599 w 2514599"/>
              <a:gd name="connsiteY1" fmla="*/ 0 h 2514600"/>
              <a:gd name="connsiteX2" fmla="*/ 2514599 w 2514599"/>
              <a:gd name="connsiteY2" fmla="*/ 2514600 h 2514600"/>
              <a:gd name="connsiteX3" fmla="*/ 0 w 2514599"/>
              <a:gd name="connsiteY3" fmla="*/ 251460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9" h="2514600">
                <a:moveTo>
                  <a:pt x="0" y="0"/>
                </a:moveTo>
                <a:lnTo>
                  <a:pt x="2514599" y="0"/>
                </a:lnTo>
                <a:lnTo>
                  <a:pt x="2514599" y="2514600"/>
                </a:lnTo>
                <a:lnTo>
                  <a:pt x="0" y="2514600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8015DFE-ACEB-4380-8037-5E68C5E829C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56822" y="4343401"/>
            <a:ext cx="2514599" cy="2514599"/>
          </a:xfrm>
          <a:custGeom>
            <a:avLst/>
            <a:gdLst>
              <a:gd name="connsiteX0" fmla="*/ 0 w 2514599"/>
              <a:gd name="connsiteY0" fmla="*/ 0 h 2514599"/>
              <a:gd name="connsiteX1" fmla="*/ 2514599 w 2514599"/>
              <a:gd name="connsiteY1" fmla="*/ 0 h 2514599"/>
              <a:gd name="connsiteX2" fmla="*/ 2514599 w 2514599"/>
              <a:gd name="connsiteY2" fmla="*/ 2514599 h 2514599"/>
              <a:gd name="connsiteX3" fmla="*/ 0 w 2514599"/>
              <a:gd name="connsiteY3" fmla="*/ 2514599 h 25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9" h="2514599">
                <a:moveTo>
                  <a:pt x="0" y="0"/>
                </a:moveTo>
                <a:lnTo>
                  <a:pt x="2514599" y="0"/>
                </a:lnTo>
                <a:lnTo>
                  <a:pt x="2514599" y="2514599"/>
                </a:lnTo>
                <a:lnTo>
                  <a:pt x="0" y="2514599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7C4EC4-29DC-4F9B-86B1-71CB6583804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713644" y="4343401"/>
            <a:ext cx="2514599" cy="2514599"/>
          </a:xfrm>
          <a:custGeom>
            <a:avLst/>
            <a:gdLst>
              <a:gd name="connsiteX0" fmla="*/ 0 w 2514599"/>
              <a:gd name="connsiteY0" fmla="*/ 0 h 2514599"/>
              <a:gd name="connsiteX1" fmla="*/ 2514599 w 2514599"/>
              <a:gd name="connsiteY1" fmla="*/ 0 h 2514599"/>
              <a:gd name="connsiteX2" fmla="*/ 2514599 w 2514599"/>
              <a:gd name="connsiteY2" fmla="*/ 2514599 h 2514599"/>
              <a:gd name="connsiteX3" fmla="*/ 0 w 2514599"/>
              <a:gd name="connsiteY3" fmla="*/ 2514599 h 2514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4599" h="2514599">
                <a:moveTo>
                  <a:pt x="0" y="0"/>
                </a:moveTo>
                <a:lnTo>
                  <a:pt x="2514599" y="0"/>
                </a:lnTo>
                <a:lnTo>
                  <a:pt x="2514599" y="2514599"/>
                </a:lnTo>
                <a:lnTo>
                  <a:pt x="0" y="2514599"/>
                </a:lnTo>
                <a:close/>
              </a:path>
            </a:pathLst>
          </a:custGeom>
          <a:pattFill prst="divot">
            <a:fgClr>
              <a:schemeClr val="accent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6326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A217-C296-D149-BF26-46593069B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D1B00-D461-4D4C-B18D-77345D8E3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8FF886-A5B0-AE40-8C66-3F1B8BD80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BE507-3138-874D-8E79-E9861E1C9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CA252-FCDD-6046-97AD-12D6073C3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03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28D1A-EA93-7445-A15F-C039E8077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F46DC-2132-F04A-ADBC-1887FE3A0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0A309-F929-5147-B859-C2D7954C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F06746-AB5A-C04C-985F-0A8FB722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10559-C922-E940-A579-E1790AF55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92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FA4B7-E750-E845-8E9A-70998534B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41E3B-2357-0342-8A21-04F096EA5B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BDD2C7-053E-C442-9C4D-8BAB1249D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7F66A3-E309-0844-951E-652297A5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85C78-805A-464D-8876-B59542DCD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A110AA-9EFC-E14C-886D-0DAD9527B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38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D42D2-5EA8-3542-91CC-ABD879FB5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26420B-9BF6-E148-9952-DEF64F57AE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3B7598-B99D-AF4F-A6C9-3FF8689E9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00EC62-925F-624C-AEED-3FD4F9C719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E77750-847F-DB44-B8E7-ECE86D541F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D9BCA2-0859-9A43-8813-75C82B3FE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1BEEE6-6015-1E4F-9822-2F70C439E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5EFC1D-38F1-3C45-B831-2C1652FBB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4305B-52AA-074F-B66E-DF91EDDD6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B661A-3D71-F54B-968C-6EB83477B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1B654C-D274-5947-BC18-D7A8FF3A4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3787C-3CB1-EB42-A60E-9F2C30D37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194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7F91B6-73ED-D042-B0EA-D39F416E7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BDF4C1-6B90-6843-96F9-F1B98C90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59AA3-CD88-E943-BECB-97611E76A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88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C28BE-6100-1742-A590-67BBC3B3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2A121-9488-1346-89A5-B2819BD74C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CA9391-EC22-FD46-8C6D-6034E1AFB1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DE4EE6-CECD-3544-BA6F-CA0D9FBA1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6C156-BF31-3247-92F2-5777A0F61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B367EA-742F-C147-84FD-3552D9A41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94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74FE2-A76A-C44C-86AD-632382DA2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BE74A5-B558-7D45-B11D-9A4C330359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37D0EA-8F4D-9947-8656-5EBA6E7429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24D3A-6B3F-D845-A139-C7EFAB853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A8FBE5-212E-504E-9F63-01E908725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D2AB5-E38C-814F-9FF1-A4C95B3BE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3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9584A6-6B5A-C649-98E6-7B71B0B93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3BB83-F185-2646-827A-61B738612F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E18F9-D56C-9F43-81CC-AA8B477554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FE1B4-1992-2943-B671-91002F453D34}" type="datetimeFigureOut">
              <a:rPr lang="en-US" smtClean="0"/>
              <a:t>3/7/22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3AD01-D889-C044-B0FA-33C894E49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3EA58-762A-B440-9CD7-559B40BE4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87261-7247-D245-B213-F4A516853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149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psnet.org/edcenter/resources/commonnames/Pages/Sweetpotato.aspx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apsnet.org/edcenter/resources/commonnames/Pages/BananaandPlantain.aspx" TargetMode="External"/><Relationship Id="rId5" Type="http://schemas.openxmlformats.org/officeDocument/2006/relationships/hyperlink" Target="https://www.apsnet.org/edcenter/resources/commonnames/Pages/Pepper.aspx" TargetMode="External"/><Relationship Id="rId4" Type="http://schemas.openxmlformats.org/officeDocument/2006/relationships/hyperlink" Target="https://www.apsnet.org/edcenter/resources/commonnames/Pages/Cassava.aspx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tannica.com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wikipedia.or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ountain scenery with tea fields">
            <a:extLst>
              <a:ext uri="{FF2B5EF4-FFF2-40B4-BE49-F238E27FC236}">
                <a16:creationId xmlns:a16="http://schemas.microsoft.com/office/drawing/2014/main" id="{609E9401-F47E-0844-9308-FE42C7CB6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1"/>
          <a:stretch/>
        </p:blipFill>
        <p:spPr>
          <a:xfrm>
            <a:off x="0" y="0"/>
            <a:ext cx="12192000" cy="5057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E3A254-1806-4B45-8A22-070E2EB74BBF}"/>
              </a:ext>
            </a:extLst>
          </p:cNvPr>
          <p:cNvSpPr txBox="1"/>
          <p:nvPr/>
        </p:nvSpPr>
        <p:spPr>
          <a:xfrm>
            <a:off x="542850" y="5096380"/>
            <a:ext cx="9591870" cy="919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4800" dirty="0" err="1">
                <a:solidFill>
                  <a:srgbClr val="191919"/>
                </a:solidFill>
                <a:ea typeface="Arial"/>
                <a:cs typeface="Arial"/>
                <a:sym typeface="Arial"/>
              </a:rPr>
              <a:t>Enfermedades</a:t>
            </a:r>
            <a:r>
              <a:rPr lang="en-US" sz="4800" dirty="0">
                <a:solidFill>
                  <a:srgbClr val="191919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sz="4800" dirty="0" err="1">
                <a:solidFill>
                  <a:srgbClr val="191919"/>
                </a:solidFill>
                <a:ea typeface="Arial"/>
                <a:cs typeface="Arial"/>
                <a:sym typeface="Arial"/>
              </a:rPr>
              <a:t>en</a:t>
            </a:r>
            <a:r>
              <a:rPr lang="en-US" sz="4800" dirty="0">
                <a:solidFill>
                  <a:srgbClr val="191919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sz="4800" dirty="0" err="1">
                <a:solidFill>
                  <a:srgbClr val="191919"/>
                </a:solidFill>
                <a:ea typeface="Arial"/>
                <a:cs typeface="Arial"/>
                <a:sym typeface="Arial"/>
              </a:rPr>
              <a:t>cultivos</a:t>
            </a:r>
            <a:r>
              <a:rPr lang="en-US" sz="4800" dirty="0">
                <a:solidFill>
                  <a:srgbClr val="191919"/>
                </a:solidFill>
                <a:ea typeface="Arial"/>
                <a:cs typeface="Arial"/>
                <a:sym typeface="Arial"/>
              </a:rPr>
              <a:t> </a:t>
            </a:r>
            <a:r>
              <a:rPr lang="en-US" sz="4800" dirty="0" err="1">
                <a:solidFill>
                  <a:srgbClr val="191919"/>
                </a:solidFill>
                <a:ea typeface="Arial"/>
                <a:cs typeface="Arial"/>
                <a:sym typeface="Arial"/>
              </a:rPr>
              <a:t>tropicales</a:t>
            </a:r>
            <a:endParaRPr lang="en-US" sz="4800" dirty="0"/>
          </a:p>
        </p:txBody>
      </p:sp>
      <p:sp>
        <p:nvSpPr>
          <p:cNvPr id="10" name="Google Shape;88;p1">
            <a:extLst>
              <a:ext uri="{FF2B5EF4-FFF2-40B4-BE49-F238E27FC236}">
                <a16:creationId xmlns:a16="http://schemas.microsoft.com/office/drawing/2014/main" id="{996CC7DB-362F-8942-8FBA-182762742F6D}"/>
              </a:ext>
            </a:extLst>
          </p:cNvPr>
          <p:cNvSpPr txBox="1"/>
          <p:nvPr/>
        </p:nvSpPr>
        <p:spPr>
          <a:xfrm>
            <a:off x="719079" y="6058007"/>
            <a:ext cx="87162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 err="1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Creado</a:t>
            </a:r>
            <a:r>
              <a:rPr lang="en-US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 por: </a:t>
            </a:r>
            <a:r>
              <a:rPr lang="en-US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Nicole Colón-</a:t>
            </a:r>
            <a:r>
              <a:rPr lang="en-US" dirty="0" err="1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Carrión</a:t>
            </a:r>
            <a:endParaRPr lang="en-US" dirty="0">
              <a:solidFill>
                <a:srgbClr val="191919"/>
              </a:solidFill>
              <a:latin typeface="+mj-l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Revisado</a:t>
            </a:r>
            <a:r>
              <a:rPr lang="en-US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 por: </a:t>
            </a:r>
            <a:r>
              <a:rPr lang="en-US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Sof</a:t>
            </a:r>
            <a:r>
              <a:rPr lang="en-US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í</a:t>
            </a:r>
            <a:r>
              <a:rPr lang="en-US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a </a:t>
            </a:r>
            <a:r>
              <a:rPr lang="en-US" b="0" i="0" u="none" strike="noStrike" cap="none" dirty="0" err="1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Macchiavelli</a:t>
            </a:r>
            <a:r>
              <a:rPr lang="en-US" dirty="0" err="1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-Girón</a:t>
            </a:r>
            <a:r>
              <a:rPr lang="en-US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 </a:t>
            </a:r>
            <a:endParaRPr b="0" i="0" u="none" strike="noStrike" cap="none" dirty="0">
              <a:solidFill>
                <a:srgbClr val="191919"/>
              </a:solidFill>
              <a:latin typeface="+mj-lt"/>
              <a:ea typeface="Arimo"/>
              <a:cs typeface="Arimo"/>
              <a:sym typeface="Arimo"/>
            </a:endParaRPr>
          </a:p>
        </p:txBody>
      </p:sp>
      <p:pic>
        <p:nvPicPr>
          <p:cNvPr id="11" name="Google Shape;89;p1">
            <a:extLst>
              <a:ext uri="{FF2B5EF4-FFF2-40B4-BE49-F238E27FC236}">
                <a16:creationId xmlns:a16="http://schemas.microsoft.com/office/drawing/2014/main" id="{FBB977FD-B79E-554C-8221-AD583DB9F6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3755" y="5155700"/>
            <a:ext cx="2326751" cy="1702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99287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8248" y="2711091"/>
            <a:ext cx="4937760" cy="4024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596" lvl="1">
              <a:lnSpc>
                <a:spcPct val="130000"/>
              </a:lnSpc>
              <a:buClr>
                <a:srgbClr val="000000"/>
              </a:buClr>
              <a:buSzPts val="4100"/>
            </a:pP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Nombre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científico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: </a:t>
            </a:r>
            <a:r>
              <a:rPr lang="en-US" i="1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Ipomoea batatas</a:t>
            </a:r>
            <a:endParaRPr lang="en-US" i="1" dirty="0">
              <a:latin typeface="+mj-lt"/>
            </a:endParaRPr>
          </a:p>
          <a:p>
            <a:pPr lvl="0">
              <a:lnSpc>
                <a:spcPct val="130000"/>
              </a:lnSpc>
            </a:pP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442596" lvl="1">
              <a:lnSpc>
                <a:spcPct val="130000"/>
              </a:lnSpc>
              <a:buClr>
                <a:srgbClr val="000000"/>
              </a:buClr>
              <a:buSzPts val="4100"/>
            </a:pP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Planta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perenne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de la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familia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Convolvulaceae</a:t>
            </a:r>
            <a:endParaRPr lang="en-US" dirty="0">
              <a:latin typeface="+mj-lt"/>
            </a:endParaRPr>
          </a:p>
          <a:p>
            <a:pPr lvl="0">
              <a:lnSpc>
                <a:spcPct val="130000"/>
              </a:lnSpc>
            </a:pP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442596" lvl="1">
              <a:lnSpc>
                <a:spcPct val="130000"/>
              </a:lnSpc>
              <a:buClr>
                <a:srgbClr val="000000"/>
              </a:buClr>
              <a:buSzPts val="4100"/>
            </a:pP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Cultivado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por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su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raíz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tuberosa comestible</a:t>
            </a:r>
            <a:endParaRPr lang="en-US" dirty="0">
              <a:latin typeface="+mj-lt"/>
            </a:endParaRPr>
          </a:p>
          <a:p>
            <a:pPr lvl="0">
              <a:lnSpc>
                <a:spcPct val="130000"/>
              </a:lnSpc>
            </a:pP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442596" lvl="1">
              <a:lnSpc>
                <a:spcPct val="130000"/>
              </a:lnSpc>
              <a:buClr>
                <a:srgbClr val="000000"/>
              </a:buClr>
              <a:buSzPts val="4100"/>
            </a:pP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Nativo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de América Tropical</a:t>
            </a:r>
            <a:endParaRPr lang="en-US" dirty="0">
              <a:latin typeface="+mj-lt"/>
            </a:endParaRPr>
          </a:p>
          <a:p>
            <a:pPr lvl="0">
              <a:lnSpc>
                <a:spcPct val="130000"/>
              </a:lnSpc>
            </a:pP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  <a:p>
            <a:pPr marL="442596" lvl="1">
              <a:lnSpc>
                <a:spcPct val="130000"/>
              </a:lnSpc>
              <a:buClr>
                <a:srgbClr val="000000"/>
              </a:buClr>
              <a:buSzPts val="4100"/>
            </a:pP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Numerosos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patógenos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amenazan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su</a:t>
            </a:r>
            <a:r>
              <a:rPr lang="en-US" dirty="0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j-lt"/>
                <a:ea typeface="Arial"/>
                <a:cs typeface="Arial"/>
                <a:sym typeface="Arial"/>
              </a:rPr>
              <a:t>producción</a:t>
            </a:r>
            <a:endParaRPr lang="en-US" dirty="0">
              <a:latin typeface="+mj-lt"/>
            </a:endParaRPr>
          </a:p>
          <a:p>
            <a:pPr lvl="0">
              <a:lnSpc>
                <a:spcPct val="130000"/>
              </a:lnSpc>
            </a:pP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2170822"/>
            <a:chOff x="7015396" y="359765"/>
            <a:chExt cx="5176604" cy="217082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932280"/>
              <a:chOff x="6786260" y="774348"/>
              <a:chExt cx="4572000" cy="193228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08032" y="1833184"/>
                <a:ext cx="4166330" cy="873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5"/>
                  </a:lnSpc>
                </a:pPr>
                <a:r>
                  <a:rPr lang="en-US" sz="40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Batata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32425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8248" y="2711091"/>
            <a:ext cx="493776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Causada por </a:t>
            </a:r>
            <a:r>
              <a:rPr lang="es-ES" i="1" dirty="0" err="1">
                <a:latin typeface="+mj-lt"/>
              </a:rPr>
              <a:t>Ceratocystis</a:t>
            </a:r>
            <a:r>
              <a:rPr lang="es-ES" i="1" dirty="0">
                <a:latin typeface="+mj-lt"/>
              </a:rPr>
              <a:t> </a:t>
            </a:r>
            <a:r>
              <a:rPr lang="es-ES" i="1" dirty="0" err="1">
                <a:latin typeface="+mj-lt"/>
              </a:rPr>
              <a:t>fimbriata</a:t>
            </a:r>
            <a:r>
              <a:rPr lang="es-ES" i="1" dirty="0">
                <a:latin typeface="+mj-lt"/>
              </a:rPr>
              <a:t> </a:t>
            </a:r>
          </a:p>
          <a:p>
            <a:endParaRPr lang="es-ES" i="1" dirty="0">
              <a:latin typeface="+mj-lt"/>
            </a:endParaRPr>
          </a:p>
          <a:p>
            <a:r>
              <a:rPr lang="es-ES" i="1" dirty="0" err="1">
                <a:latin typeface="+mj-lt"/>
              </a:rPr>
              <a:t>Ceratocystis</a:t>
            </a:r>
            <a:r>
              <a:rPr lang="es-ES" i="1" dirty="0">
                <a:latin typeface="+mj-lt"/>
              </a:rPr>
              <a:t> </a:t>
            </a:r>
            <a:r>
              <a:rPr lang="es-ES" i="1" dirty="0" err="1">
                <a:latin typeface="+mj-lt"/>
              </a:rPr>
              <a:t>fimbriata</a:t>
            </a:r>
            <a:r>
              <a:rPr lang="es-ES" i="1" dirty="0">
                <a:latin typeface="+mj-lt"/>
              </a:rPr>
              <a:t> </a:t>
            </a:r>
            <a:r>
              <a:rPr lang="es-ES" dirty="0">
                <a:latin typeface="+mj-lt"/>
              </a:rPr>
              <a:t>tiene una amplia gama de huéspedes y una gran distribución geográfica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se pueden observar en el campo y después de la cosecha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de campo incluyen marchitamiento, retraso en el crecimiento, clorosis de las hojas y caída de las hojas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La </a:t>
            </a:r>
            <a:r>
              <a:rPr lang="es-ES" dirty="0" err="1">
                <a:latin typeface="+mj-lt"/>
              </a:rPr>
              <a:t>poscosecha</a:t>
            </a:r>
            <a:r>
              <a:rPr lang="es-ES" dirty="0">
                <a:latin typeface="+mj-lt"/>
              </a:rPr>
              <a:t> causa manchas circulares, marrones/negras en la raíz de la batata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2132350"/>
            <a:chOff x="7015396" y="359765"/>
            <a:chExt cx="5176604" cy="213235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893808"/>
              <a:chOff x="6786260" y="774348"/>
              <a:chExt cx="4572000" cy="1893808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08032" y="1833184"/>
                <a:ext cx="4166330" cy="834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lnSpc>
                    <a:spcPct val="140005"/>
                  </a:lnSpc>
                </a:pPr>
                <a:r>
                  <a:rPr lang="en-US" sz="3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Pudredumbre</a:t>
                </a:r>
                <a:r>
                  <a:rPr lang="en-US" sz="38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 </a:t>
                </a:r>
                <a:r>
                  <a:rPr lang="en-US" sz="3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negra</a:t>
                </a:r>
                <a:endParaRPr lang="en-US" sz="38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36095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44343" y="2771249"/>
            <a:ext cx="49377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El aislamiento de la base de cultivo del patógeno es necesario para la clasificación morfológica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La identificación molecular se puede lograr extrayendo ADN de una muestra pura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También se pueden utilizar pruebas de patogenicidad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1960666"/>
            <a:chOff x="7015396" y="359765"/>
            <a:chExt cx="5176604" cy="196066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663504" cy="1722124"/>
              <a:chOff x="6786260" y="774348"/>
              <a:chExt cx="4663504" cy="172212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13057" y="1856938"/>
                <a:ext cx="4636707" cy="639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lnSpc>
                    <a:spcPct val="139987"/>
                  </a:lnSpc>
                </a:pPr>
                <a:r>
                  <a:rPr lang="en-US" sz="2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Pudredumbre</a:t>
                </a:r>
                <a:r>
                  <a:rPr lang="en-US" sz="28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 </a:t>
                </a:r>
                <a:r>
                  <a:rPr lang="en-US" sz="2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negra</a:t>
                </a:r>
                <a:r>
                  <a:rPr lang="en-US" sz="28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: </a:t>
                </a:r>
                <a:r>
                  <a:rPr lang="en-US" sz="2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detección</a:t>
                </a:r>
                <a:endParaRPr lang="en-US" sz="2800" dirty="0">
                  <a:solidFill>
                    <a:srgbClr val="191919"/>
                  </a:solidFill>
                  <a:latin typeface="+mj-lt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38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307015" y="2598549"/>
            <a:ext cx="559526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Causada por </a:t>
            </a:r>
            <a:r>
              <a:rPr lang="es-ES" i="1" dirty="0">
                <a:latin typeface="+mj-lt"/>
              </a:rPr>
              <a:t>Fusarium </a:t>
            </a:r>
            <a:r>
              <a:rPr lang="es-ES" i="1" dirty="0" err="1">
                <a:latin typeface="+mj-lt"/>
              </a:rPr>
              <a:t>oxysporum</a:t>
            </a:r>
            <a:r>
              <a:rPr lang="es-ES" dirty="0">
                <a:latin typeface="+mj-lt"/>
              </a:rPr>
              <a:t> </a:t>
            </a:r>
            <a:r>
              <a:rPr lang="es-ES" dirty="0" err="1">
                <a:latin typeface="+mj-lt"/>
              </a:rPr>
              <a:t>f.sp</a:t>
            </a:r>
            <a:r>
              <a:rPr lang="es-ES" dirty="0">
                <a:latin typeface="+mj-lt"/>
              </a:rPr>
              <a:t>. </a:t>
            </a:r>
            <a:r>
              <a:rPr lang="es-ES" i="1" dirty="0">
                <a:latin typeface="+mj-lt"/>
              </a:rPr>
              <a:t>batatas</a:t>
            </a:r>
            <a:r>
              <a:rPr lang="es-ES" dirty="0">
                <a:latin typeface="+mj-lt"/>
              </a:rPr>
              <a:t> hongos del suelo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Puede persistir en el suelo por largos periodos de tiempo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Principalmente presente en las regiones subtropicales del mundo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El patógeno bloquea el sistema vascular de la planta impidiendo el movimiento de agua y nutrientes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Provoca síntomas como marchitamiento, coloración amarillenta de las hojas y ennegrecimiento del tejido vascular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248400" y="359765"/>
            <a:ext cx="5943600" cy="1972916"/>
            <a:chOff x="6248400" y="359765"/>
            <a:chExt cx="5943600" cy="197291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365630" y="598307"/>
              <a:ext cx="5260312" cy="1734374"/>
              <a:chOff x="6097948" y="774348"/>
              <a:chExt cx="5260312" cy="173437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097948" y="1673750"/>
                <a:ext cx="5169877" cy="8349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lnSpc>
                    <a:spcPct val="140006"/>
                  </a:lnSpc>
                </a:pPr>
                <a:r>
                  <a:rPr lang="en-US" sz="3800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Marchitez</a:t>
                </a:r>
                <a:r>
                  <a:rPr lang="en-US" sz="38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 por </a:t>
                </a:r>
                <a:r>
                  <a:rPr lang="en-US" sz="3800" i="1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Fusarium</a:t>
                </a:r>
                <a:endParaRPr lang="en-US" sz="3800" i="1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48400" y="1409076"/>
              <a:ext cx="580369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49054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845868" y="2855656"/>
            <a:ext cx="52476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Los síntomas iniciales pueden ser percibidos por una sección transversal del tejido vascular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El aislamiento de la base de cultivo del patógeno es necesario para la clasificación morfológica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La identificación molecular se puede lograr extrayendo ADN de una muestra pura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57072" y="359765"/>
            <a:ext cx="5992836" cy="1948943"/>
            <a:chOff x="6457072" y="359765"/>
            <a:chExt cx="5992836" cy="194894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710401"/>
              <a:chOff x="6189390" y="774348"/>
              <a:chExt cx="5992836" cy="171040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639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2800" dirty="0">
                    <a:latin typeface="+mj-lt"/>
                  </a:rPr>
                  <a:t>Marchitez por </a:t>
                </a:r>
                <a:r>
                  <a:rPr lang="es-ES" sz="2800" i="1" dirty="0">
                    <a:latin typeface="+mj-lt"/>
                  </a:rPr>
                  <a:t>Fusarium</a:t>
                </a:r>
                <a:r>
                  <a:rPr lang="es-ES" sz="2800" dirty="0">
                    <a:latin typeface="+mj-lt"/>
                  </a:rPr>
                  <a:t>: Detección</a:t>
                </a:r>
                <a:endParaRPr lang="en-US" sz="28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4249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146923" y="2229272"/>
            <a:ext cx="57687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Causada comúnmente por el nematodo, </a:t>
            </a:r>
            <a:r>
              <a:rPr lang="es-ES" i="1" dirty="0" err="1">
                <a:latin typeface="+mj-lt"/>
              </a:rPr>
              <a:t>Meloidogyne</a:t>
            </a:r>
            <a:r>
              <a:rPr lang="es-ES" i="1" dirty="0">
                <a:latin typeface="+mj-lt"/>
              </a:rPr>
              <a:t> </a:t>
            </a:r>
            <a:r>
              <a:rPr lang="es-ES" i="1" dirty="0" err="1">
                <a:latin typeface="+mj-lt"/>
              </a:rPr>
              <a:t>incognita</a:t>
            </a:r>
            <a:r>
              <a:rPr lang="es-ES" i="1" dirty="0">
                <a:latin typeface="+mj-lt"/>
              </a:rPr>
              <a:t>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También puede ser causado por otros nematodos</a:t>
            </a:r>
          </a:p>
          <a:p>
            <a:r>
              <a:rPr lang="es-ES" dirty="0">
                <a:latin typeface="+mj-lt"/>
              </a:rPr>
              <a:t> </a:t>
            </a:r>
          </a:p>
          <a:p>
            <a:r>
              <a:rPr lang="es-ES" i="1" dirty="0" err="1">
                <a:latin typeface="+mj-lt"/>
              </a:rPr>
              <a:t>Meloidogyne</a:t>
            </a:r>
            <a:r>
              <a:rPr lang="es-ES" i="1" dirty="0">
                <a:latin typeface="+mj-lt"/>
              </a:rPr>
              <a:t> </a:t>
            </a:r>
            <a:r>
              <a:rPr lang="es-ES" i="1" dirty="0" err="1">
                <a:latin typeface="+mj-lt"/>
              </a:rPr>
              <a:t>incognita</a:t>
            </a:r>
            <a:r>
              <a:rPr lang="es-ES" i="1" dirty="0">
                <a:latin typeface="+mj-lt"/>
              </a:rPr>
              <a:t> </a:t>
            </a:r>
            <a:r>
              <a:rPr lang="es-ES" dirty="0">
                <a:latin typeface="+mj-lt"/>
              </a:rPr>
              <a:t>tiene una amplia gama de huéspedes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Se encuentra comúnmente en todas las regiones productoras de camote Los síntomas dependen del cultivar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incluyen la formación de agallas, el agrietamiento de los tubérculos y la formación de ampollas en la raíz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Puede causar retraso en el crecimiento, clorosis y muerte de las plantas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129338" y="359765"/>
            <a:ext cx="6062662" cy="1917146"/>
            <a:chOff x="6129338" y="359765"/>
            <a:chExt cx="6062662" cy="191714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788424" y="598307"/>
              <a:ext cx="4837518" cy="1678604"/>
              <a:chOff x="6520742" y="774348"/>
              <a:chExt cx="4837518" cy="167860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520742" y="1578867"/>
                <a:ext cx="4166330" cy="8740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4000" dirty="0">
                    <a:latin typeface="+mj-lt"/>
                  </a:rPr>
                  <a:t>Nudo de raíz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129338" y="1409076"/>
              <a:ext cx="592275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642036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845868" y="2855656"/>
            <a:ext cx="52476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Los síntomas iniciales se pueden percibir a través de la inspección visual de las agallas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La detección de especies requiere una combinación de características morfológicas e identificación molecular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También se utilizan métodos bioquímicos para la identificación de una sola cría puesta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57072" y="359765"/>
            <a:ext cx="5992836" cy="2183494"/>
            <a:chOff x="6457072" y="359765"/>
            <a:chExt cx="5992836" cy="218349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944952"/>
              <a:chOff x="6189390" y="774348"/>
              <a:chExt cx="5992836" cy="194495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8740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4000" dirty="0">
                    <a:latin typeface="+mj-lt"/>
                  </a:rPr>
                  <a:t>Nudo de raíz: Detección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04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7020789" y="2457872"/>
            <a:ext cx="49377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Provocada por un virus perteneciente al grupo </a:t>
            </a:r>
            <a:r>
              <a:rPr lang="es-ES" dirty="0" err="1">
                <a:latin typeface="+mj-lt"/>
              </a:rPr>
              <a:t>Begomovirus</a:t>
            </a:r>
            <a:r>
              <a:rPr lang="es-ES" dirty="0">
                <a:latin typeface="+mj-lt"/>
              </a:rPr>
              <a:t>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Nombre científico: Rizo de hoja de camote (SPLCV) Distribución mundial</a:t>
            </a:r>
          </a:p>
          <a:p>
            <a:r>
              <a:rPr lang="es-ES" dirty="0">
                <a:latin typeface="+mj-lt"/>
              </a:rPr>
              <a:t> </a:t>
            </a:r>
          </a:p>
          <a:p>
            <a:r>
              <a:rPr lang="es-ES" dirty="0">
                <a:latin typeface="+mj-lt"/>
              </a:rPr>
              <a:t>Vector: moscas blancas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habituales incluyen hinchazón de las venas, coloración amarillenta y enrollamiento hacia arriba de las hojas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Las plantas no siempre muestran síntomas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1988583"/>
            <a:chOff x="7015396" y="359765"/>
            <a:chExt cx="5176604" cy="198858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750041"/>
              <a:chOff x="6786260" y="774348"/>
              <a:chExt cx="4572000" cy="175004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906505" y="1650304"/>
                <a:ext cx="4166330" cy="8740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4000" dirty="0">
                    <a:latin typeface="+mj-lt"/>
                  </a:rPr>
                  <a:t>Rizo de la hoja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70744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845868" y="2855656"/>
            <a:ext cx="5247657" cy="1660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Difícil de detectar ya que las plantas no siempre muestran síntomas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Detección por identificación molecular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57072" y="359765"/>
            <a:ext cx="5992836" cy="2105268"/>
            <a:chOff x="6457072" y="359765"/>
            <a:chExt cx="5992836" cy="2105268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866726"/>
              <a:chOff x="6189390" y="774348"/>
              <a:chExt cx="5992836" cy="1866726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7958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3600" dirty="0">
                    <a:latin typeface="+mj-lt"/>
                  </a:rPr>
                  <a:t>Rizo de la hoja: Detección</a:t>
                </a:r>
                <a:endParaRPr lang="en-US" sz="36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23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5736921" y="2457872"/>
            <a:ext cx="65761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Gorgojo de la familia de los escarabajos </a:t>
            </a:r>
            <a:r>
              <a:rPr lang="es-ES" dirty="0" err="1">
                <a:latin typeface="+mj-lt"/>
              </a:rPr>
              <a:t>Brentidae</a:t>
            </a:r>
            <a:r>
              <a:rPr lang="es-ES" dirty="0">
                <a:latin typeface="+mj-lt"/>
              </a:rPr>
              <a:t>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También conocido como "piche de la batata"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Plaga destructiva de la batata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Presente en la mayoría de las regiones tropicales y subtropicales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La destrucción puede ser causada por larvas y adultos (ambos se alimentan de los tubérculos)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Causa </a:t>
            </a:r>
            <a:r>
              <a:rPr lang="es-ES" dirty="0" err="1">
                <a:latin typeface="+mj-lt"/>
              </a:rPr>
              <a:t>amarillamiento</a:t>
            </a:r>
            <a:r>
              <a:rPr lang="es-ES" dirty="0">
                <a:latin typeface="+mj-lt"/>
              </a:rPr>
              <a:t> de las vides, cavidades en el tubérculo y una apariencia esponjosa y oscura de los tubérculos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El sabor del tubérculo se ve afectado (sabor agrio)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489097" y="134297"/>
            <a:ext cx="6452382" cy="1869868"/>
            <a:chOff x="5739618" y="359765"/>
            <a:chExt cx="6452382" cy="183225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93717"/>
              <a:chOff x="5471936" y="774348"/>
              <a:chExt cx="6105379" cy="159371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7177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r">
                  <a:lnSpc>
                    <a:spcPct val="140000"/>
                  </a:lnSpc>
                </a:pPr>
                <a:r>
                  <a:rPr lang="en-US" sz="3200" i="1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  <a:extLst>
                      <a:ext uri="http://customooxmlschemas.google.com/">
                        <go:slidesCustomData xmlns:lc="http://schemas.openxmlformats.org/drawingml/2006/lockedCanvas"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textRoundtripDataId="2"/>
                      </a:ext>
                    </a:extLst>
                  </a:rPr>
                  <a:t>Cylas</a:t>
                </a:r>
                <a:r>
                  <a:rPr lang="en-US" sz="3200" i="1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 </a:t>
                </a:r>
                <a:r>
                  <a:rPr lang="en-US" sz="3200" i="1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formicarius</a:t>
                </a:r>
                <a:r>
                  <a:rPr lang="en-US" sz="3200" i="1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 var. </a:t>
                </a:r>
                <a:r>
                  <a:rPr lang="en-US" sz="3200" i="1" dirty="0" err="1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elegantulus</a:t>
                </a:r>
                <a:endParaRPr lang="en-US" sz="3200" i="1" dirty="0">
                  <a:solidFill>
                    <a:srgbClr val="191919"/>
                  </a:solidFill>
                  <a:latin typeface="+mj-lt"/>
                  <a:ea typeface="Open Sans ExtraBold"/>
                  <a:cs typeface="Open Sans ExtraBold"/>
                  <a:sym typeface="Open Sans ExtraBold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5937337" y="1409076"/>
              <a:ext cx="611475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6265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45CC58-93E3-7246-9C41-800CCA76820E}"/>
              </a:ext>
            </a:extLst>
          </p:cNvPr>
          <p:cNvGrpSpPr/>
          <p:nvPr/>
        </p:nvGrpSpPr>
        <p:grpSpPr>
          <a:xfrm>
            <a:off x="6187138" y="2019639"/>
            <a:ext cx="6207636" cy="2377425"/>
            <a:chOff x="522948" y="2168928"/>
            <a:chExt cx="6207636" cy="2377425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579841D-6665-4364-9FFE-9A4E5B514771}"/>
                </a:ext>
              </a:extLst>
            </p:cNvPr>
            <p:cNvGrpSpPr/>
            <p:nvPr/>
          </p:nvGrpSpPr>
          <p:grpSpPr>
            <a:xfrm>
              <a:off x="550429" y="2168928"/>
              <a:ext cx="5895341" cy="890900"/>
              <a:chOff x="1725758" y="2827676"/>
              <a:chExt cx="4876010" cy="890900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5DB2560-2E9B-4EF1-89B7-E17849049FA8}"/>
                  </a:ext>
                </a:extLst>
              </p:cNvPr>
              <p:cNvSpPr txBox="1"/>
              <p:nvPr/>
            </p:nvSpPr>
            <p:spPr>
              <a:xfrm>
                <a:off x="1725758" y="2827676"/>
                <a:ext cx="487601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ln w="19050">
                      <a:noFill/>
                    </a:ln>
                    <a:latin typeface="+mj-lt"/>
                  </a:rPr>
                  <a:t>Taller 1</a:t>
                </a:r>
                <a:r>
                  <a:rPr lang="id-ID" sz="2400" b="1" dirty="0">
                    <a:ln w="19050">
                      <a:noFill/>
                    </a:ln>
                    <a:latin typeface="+mj-lt"/>
                  </a:rPr>
                  <a:t>. </a:t>
                </a:r>
                <a:r>
                  <a:rPr lang="en-US" sz="2400" dirty="0" err="1">
                    <a:solidFill>
                      <a:srgbClr val="191919"/>
                    </a:solidFill>
                    <a:latin typeface="Arial"/>
                    <a:ea typeface="Arial"/>
                    <a:cs typeface="Arial"/>
                    <a:sym typeface="Arial"/>
                  </a:rPr>
                  <a:t>Vegetales</a:t>
                </a:r>
                <a:r>
                  <a:rPr lang="id-ID" sz="2400" b="1" dirty="0">
                    <a:ln w="19050">
                      <a:noFill/>
                    </a:ln>
                    <a:latin typeface="+mj-lt"/>
                  </a:rPr>
                  <a:t> </a:t>
                </a:r>
                <a:endParaRPr lang="en-US" sz="2400" b="1" dirty="0">
                  <a:solidFill>
                    <a:srgbClr val="191919"/>
                  </a:solidFill>
                  <a:latin typeface="+mj-lt"/>
                  <a:ea typeface="Arial"/>
                  <a:cs typeface="Arial"/>
                  <a:sym typeface="Arial"/>
                </a:endParaRPr>
              </a:p>
              <a:p>
                <a:r>
                  <a:rPr lang="id-ID" sz="2400" b="1" dirty="0">
                    <a:ln w="19050">
                      <a:noFill/>
                    </a:ln>
                    <a:latin typeface="+mj-lt"/>
                  </a:rPr>
                  <a:t> 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9F805F46-DE3C-4C52-A273-DC529D95C1BB}"/>
                  </a:ext>
                </a:extLst>
              </p:cNvPr>
              <p:cNvSpPr txBox="1"/>
              <p:nvPr/>
            </p:nvSpPr>
            <p:spPr>
              <a:xfrm>
                <a:off x="2799045" y="3274480"/>
                <a:ext cx="1797080" cy="4440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>
                  <a:lnSpc>
                    <a:spcPct val="140016"/>
                  </a:lnSpc>
                </a:pPr>
                <a:r>
                  <a:rPr lang="en-US" dirty="0" err="1">
                    <a:solidFill>
                      <a:srgbClr val="191919"/>
                    </a:solidFill>
                    <a:latin typeface="+mj-lt"/>
                    <a:cs typeface="Arial"/>
                    <a:sym typeface="Arial"/>
                  </a:rPr>
                  <a:t>Tiempo</a:t>
                </a:r>
                <a:r>
                  <a:rPr lang="en-US" dirty="0">
                    <a:solidFill>
                      <a:srgbClr val="191919"/>
                    </a:solidFill>
                    <a:latin typeface="+mj-lt"/>
                    <a:cs typeface="Arial"/>
                    <a:sym typeface="Arial"/>
                  </a:rPr>
                  <a:t>: </a:t>
                </a:r>
                <a:r>
                  <a:rPr lang="en-US" dirty="0">
                    <a:solidFill>
                      <a:srgbClr val="191919"/>
                    </a:solidFill>
                    <a:latin typeface="+mj-lt"/>
                  </a:rPr>
                  <a:t>40 </a:t>
                </a:r>
                <a:r>
                  <a:rPr lang="en-US" dirty="0" err="1">
                    <a:solidFill>
                      <a:srgbClr val="191919"/>
                    </a:solidFill>
                    <a:latin typeface="+mj-lt"/>
                  </a:rPr>
                  <a:t>minutos</a:t>
                </a:r>
                <a:r>
                  <a:rPr lang="id-ID" b="1" dirty="0">
                    <a:ln w="19050">
                      <a:noFill/>
                    </a:ln>
                    <a:latin typeface="+mj-lt"/>
                  </a:rPr>
                  <a:t> </a:t>
                </a:r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6612E03-385B-9A48-B6A6-DBB9C6636449}"/>
                </a:ext>
              </a:extLst>
            </p:cNvPr>
            <p:cNvSpPr txBox="1"/>
            <p:nvPr/>
          </p:nvSpPr>
          <p:spPr>
            <a:xfrm>
              <a:off x="522948" y="3610481"/>
              <a:ext cx="6207636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n w="19050">
                    <a:noFill/>
                  </a:ln>
                  <a:latin typeface="+mj-lt"/>
                </a:rPr>
                <a:t>Taller 2</a:t>
              </a:r>
              <a:r>
                <a:rPr lang="id-ID" sz="2400" b="1" dirty="0">
                  <a:ln w="19050">
                    <a:noFill/>
                  </a:ln>
                  <a:latin typeface="+mj-lt"/>
                </a:rPr>
                <a:t>. </a:t>
              </a:r>
              <a:r>
                <a:rPr lang="en-US" sz="2400" b="1" dirty="0" err="1">
                  <a:latin typeface="+mj-lt"/>
                  <a:ea typeface="Arial"/>
                  <a:cs typeface="Arial"/>
                  <a:sym typeface="Arial"/>
                </a:rPr>
                <a:t>Frutas</a:t>
              </a:r>
              <a:endParaRPr lang="en-US" sz="2400" b="1" dirty="0">
                <a:solidFill>
                  <a:srgbClr val="191919"/>
                </a:solidFill>
                <a:latin typeface="+mj-lt"/>
                <a:ea typeface="Arial"/>
                <a:cs typeface="Arial"/>
                <a:sym typeface="Arial"/>
              </a:endParaRPr>
            </a:p>
            <a:p>
              <a:r>
                <a:rPr lang="id-ID" sz="2400" b="1" dirty="0">
                  <a:ln w="19050">
                    <a:noFill/>
                  </a:ln>
                  <a:latin typeface="+mj-lt"/>
                </a:rPr>
                <a:t> 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1E6F396-C663-2443-8ABB-93AEB5BB1781}"/>
                </a:ext>
              </a:extLst>
            </p:cNvPr>
            <p:cNvSpPr txBox="1"/>
            <p:nvPr/>
          </p:nvSpPr>
          <p:spPr>
            <a:xfrm>
              <a:off x="1850584" y="4102257"/>
              <a:ext cx="3024272" cy="4440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lnSpc>
                  <a:spcPct val="140016"/>
                </a:lnSpc>
              </a:pPr>
              <a:r>
                <a:rPr lang="en-US" dirty="0" err="1">
                  <a:solidFill>
                    <a:srgbClr val="191919"/>
                  </a:solidFill>
                  <a:latin typeface="+mj-lt"/>
                  <a:cs typeface="Arial"/>
                  <a:sym typeface="Arial"/>
                </a:rPr>
                <a:t>Tiempo</a:t>
              </a:r>
              <a:r>
                <a:rPr lang="en-US" dirty="0">
                  <a:solidFill>
                    <a:srgbClr val="191919"/>
                  </a:solidFill>
                  <a:latin typeface="+mj-lt"/>
                  <a:cs typeface="Arial"/>
                  <a:sym typeface="Arial"/>
                </a:rPr>
                <a:t>: </a:t>
              </a:r>
              <a:r>
                <a:rPr lang="en-US" dirty="0">
                  <a:solidFill>
                    <a:srgbClr val="191919"/>
                  </a:solidFill>
                  <a:latin typeface="+mj-lt"/>
                </a:rPr>
                <a:t>1 hora &amp; 10 </a:t>
              </a:r>
              <a:r>
                <a:rPr lang="en-US" dirty="0" err="1">
                  <a:solidFill>
                    <a:srgbClr val="191919"/>
                  </a:solidFill>
                  <a:latin typeface="+mj-lt"/>
                </a:rPr>
                <a:t>minutos</a:t>
              </a:r>
              <a:endParaRPr lang="id-ID" b="1" dirty="0">
                <a:ln w="19050">
                  <a:noFill/>
                </a:ln>
                <a:latin typeface="+mj-lt"/>
              </a:endParaRPr>
            </a:p>
          </p:txBody>
        </p:sp>
      </p:grpSp>
      <p:pic>
        <p:nvPicPr>
          <p:cNvPr id="50" name="Picture 49" descr="Aerial view of a tractor driving on a field with green and pink plants">
            <a:extLst>
              <a:ext uri="{FF2B5EF4-FFF2-40B4-BE49-F238E27FC236}">
                <a16:creationId xmlns:a16="http://schemas.microsoft.com/office/drawing/2014/main" id="{DD17E74E-EC58-9A4D-9FCD-661D787AC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578498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4051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845868" y="2855656"/>
            <a:ext cx="5247657" cy="206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Presencia visual de las larvas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detección de especies requiere una combinación de características morfológicas e identificación molecular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00801" y="303495"/>
            <a:ext cx="5992836" cy="2183494"/>
            <a:chOff x="6457072" y="359765"/>
            <a:chExt cx="5992836" cy="218349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944952"/>
              <a:chOff x="6189390" y="774348"/>
              <a:chExt cx="5992836" cy="194495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8740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4000" i="1" dirty="0" err="1">
                    <a:latin typeface="+mj-lt"/>
                  </a:rPr>
                  <a:t>Cylas</a:t>
                </a:r>
                <a:r>
                  <a:rPr lang="es-ES" sz="4000" dirty="0">
                    <a:latin typeface="+mj-lt"/>
                  </a:rPr>
                  <a:t>: Detección</a:t>
                </a:r>
                <a:endParaRPr lang="en-US" sz="4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917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8248" y="2711091"/>
            <a:ext cx="493776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Nombre científico: </a:t>
            </a:r>
            <a:r>
              <a:rPr lang="es-ES" sz="2000" i="1" dirty="0" err="1">
                <a:latin typeface="+mj-lt"/>
              </a:rPr>
              <a:t>Manihot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esculenta</a:t>
            </a:r>
            <a:r>
              <a:rPr lang="es-ES" sz="2000" i="1" dirty="0">
                <a:latin typeface="+mj-lt"/>
              </a:rPr>
              <a:t>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Arbusto leñoso cultivado por su raíz tuberosa comestible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Se originó en América Latina y se propagó a África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Numerosos patógenos amenazan la producción de yuca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2170822"/>
            <a:chOff x="7015396" y="359765"/>
            <a:chExt cx="5176604" cy="217082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932280"/>
              <a:chOff x="6786260" y="774348"/>
              <a:chExt cx="4572000" cy="193228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08032" y="1833184"/>
                <a:ext cx="4166330" cy="873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5"/>
                  </a:lnSpc>
                </a:pPr>
                <a:r>
                  <a:rPr lang="en-US" sz="40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Yuca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52681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237962" y="2317195"/>
            <a:ext cx="57205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Causada por </a:t>
            </a:r>
            <a:r>
              <a:rPr lang="es-ES" i="1" dirty="0" err="1">
                <a:latin typeface="+mj-lt"/>
              </a:rPr>
              <a:t>Cercospora</a:t>
            </a:r>
            <a:r>
              <a:rPr lang="es-ES" i="1" dirty="0">
                <a:latin typeface="+mj-lt"/>
              </a:rPr>
              <a:t> </a:t>
            </a:r>
            <a:r>
              <a:rPr lang="es-ES" i="1" dirty="0" err="1">
                <a:latin typeface="+mj-lt"/>
              </a:rPr>
              <a:t>caribaea</a:t>
            </a:r>
            <a:r>
              <a:rPr lang="es-ES" i="1" dirty="0">
                <a:latin typeface="+mj-lt"/>
              </a:rPr>
              <a:t>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También se refiere como "mancha blanca" o mancha blanca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Amplia distribución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Provoca numerosas enfermedades de las plantas cultivadas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difieren entre cultivares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incluyen áreas cloróticas circulares y lesiones blancas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La esporulación puede hacerse visible en la hoja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739618" y="359765"/>
            <a:ext cx="6452382" cy="1754032"/>
            <a:chOff x="5739618" y="359765"/>
            <a:chExt cx="6452382" cy="175403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15490"/>
              <a:chOff x="5471936" y="774348"/>
              <a:chExt cx="6105379" cy="151549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639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2800" dirty="0">
                    <a:latin typeface="+mj-lt"/>
                  </a:rPr>
                  <a:t>Enfermedad de las manchas foliares</a:t>
                </a:r>
                <a:endParaRPr lang="en-US" sz="28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65238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845868" y="2855656"/>
            <a:ext cx="5247657" cy="246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El aislamiento de la base de cultivo del patógeno es necesario para la clasificación morfológica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identificación molecular se puede lograr extrayendo ADN de una muestra pura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501010" y="303495"/>
            <a:ext cx="5992836" cy="2432405"/>
            <a:chOff x="6557281" y="359765"/>
            <a:chExt cx="5992836" cy="243240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557281" y="598307"/>
              <a:ext cx="5992836" cy="2193863"/>
              <a:chOff x="6289599" y="774348"/>
              <a:chExt cx="5992836" cy="219386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289599" y="1807637"/>
                <a:ext cx="5992836" cy="11605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2600" dirty="0">
                    <a:latin typeface="+mj-lt"/>
                  </a:rPr>
                  <a:t>Enfermedad de las manchas foliares: </a:t>
                </a:r>
              </a:p>
              <a:p>
                <a:pPr algn="ctr">
                  <a:lnSpc>
                    <a:spcPct val="140005"/>
                  </a:lnSpc>
                </a:pPr>
                <a:r>
                  <a:rPr lang="es-ES" sz="2600" dirty="0">
                    <a:latin typeface="+mj-lt"/>
                  </a:rPr>
                  <a:t>Detección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56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ountain scenery with tea fields">
            <a:extLst>
              <a:ext uri="{FF2B5EF4-FFF2-40B4-BE49-F238E27FC236}">
                <a16:creationId xmlns:a16="http://schemas.microsoft.com/office/drawing/2014/main" id="{609E9401-F47E-0844-9308-FE42C7CB6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1"/>
          <a:stretch/>
        </p:blipFill>
        <p:spPr>
          <a:xfrm>
            <a:off x="0" y="0"/>
            <a:ext cx="12192000" cy="5057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E3A254-1806-4B45-8A22-070E2EB74BBF}"/>
              </a:ext>
            </a:extLst>
          </p:cNvPr>
          <p:cNvSpPr txBox="1"/>
          <p:nvPr/>
        </p:nvSpPr>
        <p:spPr>
          <a:xfrm>
            <a:off x="499276" y="5137078"/>
            <a:ext cx="9591870" cy="850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4400" b="0" i="0" u="none" strike="noStrike" cap="none" dirty="0" err="1">
                <a:solidFill>
                  <a:srgbClr val="191919"/>
                </a:solidFill>
                <a:ea typeface="Arial"/>
                <a:cs typeface="Arial"/>
                <a:sym typeface="Arial"/>
              </a:rPr>
              <a:t>Frutas</a:t>
            </a:r>
            <a:endParaRPr lang="en-US" sz="4400" dirty="0"/>
          </a:p>
        </p:txBody>
      </p:sp>
      <p:sp>
        <p:nvSpPr>
          <p:cNvPr id="10" name="Google Shape;88;p1">
            <a:extLst>
              <a:ext uri="{FF2B5EF4-FFF2-40B4-BE49-F238E27FC236}">
                <a16:creationId xmlns:a16="http://schemas.microsoft.com/office/drawing/2014/main" id="{996CC7DB-362F-8942-8FBA-182762742F6D}"/>
              </a:ext>
            </a:extLst>
          </p:cNvPr>
          <p:cNvSpPr txBox="1"/>
          <p:nvPr/>
        </p:nvSpPr>
        <p:spPr>
          <a:xfrm>
            <a:off x="650067" y="6092512"/>
            <a:ext cx="87162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Taller 2</a:t>
            </a:r>
            <a:endParaRPr sz="2800" b="0" i="0" u="none" strike="noStrike" cap="none" dirty="0">
              <a:solidFill>
                <a:srgbClr val="191919"/>
              </a:solidFill>
              <a:latin typeface="+mj-lt"/>
              <a:ea typeface="Arimo"/>
              <a:cs typeface="Arimo"/>
              <a:sym typeface="Arimo"/>
            </a:endParaRPr>
          </a:p>
        </p:txBody>
      </p:sp>
      <p:pic>
        <p:nvPicPr>
          <p:cNvPr id="11" name="Google Shape;89;p1">
            <a:extLst>
              <a:ext uri="{FF2B5EF4-FFF2-40B4-BE49-F238E27FC236}">
                <a16:creationId xmlns:a16="http://schemas.microsoft.com/office/drawing/2014/main" id="{FBB977FD-B79E-554C-8221-AD583DB9F6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3756" y="5155700"/>
            <a:ext cx="2095422" cy="15038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53444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8248" y="2711091"/>
            <a:ext cx="49377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Nombre científico:  </a:t>
            </a:r>
            <a:r>
              <a:rPr lang="es-ES" sz="2000" i="1" dirty="0" err="1">
                <a:latin typeface="+mj-lt"/>
              </a:rPr>
              <a:t>Capsicum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annuum</a:t>
            </a:r>
            <a:r>
              <a:rPr lang="es-ES" sz="2000" i="1" dirty="0">
                <a:latin typeface="+mj-lt"/>
              </a:rPr>
              <a:t>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 err="1">
                <a:latin typeface="+mj-lt"/>
              </a:rPr>
              <a:t>Producé</a:t>
            </a:r>
            <a:r>
              <a:rPr lang="es-ES" sz="2000" dirty="0">
                <a:latin typeface="+mj-lt"/>
              </a:rPr>
              <a:t> frutas en diferentes colores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Original de México, América Central y América del Sur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Numerosos patógenos amenazan su producción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2170822"/>
            <a:chOff x="7015396" y="359765"/>
            <a:chExt cx="5176604" cy="217082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932280"/>
              <a:chOff x="6786260" y="774348"/>
              <a:chExt cx="4572000" cy="193228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08032" y="1833184"/>
                <a:ext cx="4166330" cy="873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5"/>
                  </a:lnSpc>
                </a:pPr>
                <a:r>
                  <a:rPr lang="en-US" sz="4000" dirty="0">
                    <a:solidFill>
                      <a:srgbClr val="191919"/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Pimientos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93931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7237" y="2317195"/>
            <a:ext cx="505131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Causado por </a:t>
            </a:r>
            <a:r>
              <a:rPr lang="es-ES" sz="2000" i="1" dirty="0" err="1">
                <a:latin typeface="+mj-lt"/>
              </a:rPr>
              <a:t>Leveillula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taurica</a:t>
            </a:r>
            <a:r>
              <a:rPr lang="es-ES" sz="2000" i="1" dirty="0">
                <a:latin typeface="+mj-lt"/>
              </a:rPr>
              <a:t>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Amplia gama de huéspedes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Entre las peores enfermedades del pimiento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La enfermedad tarda alrededor de 21 días en desarrollar síntomas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Infecta solo las hojas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Los síntomas incluyen manchas esponjosas y blancas debajo de las hojas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739618" y="359765"/>
            <a:ext cx="6452382" cy="1832195"/>
            <a:chOff x="5739618" y="359765"/>
            <a:chExt cx="6452382" cy="18321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93653"/>
              <a:chOff x="5471936" y="774348"/>
              <a:chExt cx="6105379" cy="159365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3200" dirty="0">
                    <a:latin typeface="+mj-lt"/>
                  </a:rPr>
                  <a:t>Moho polvoriento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521038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696222" y="2855656"/>
            <a:ext cx="5397303" cy="246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Bolsa con cierre hermético con una toalla de papel húmeda durante dos días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Se necesita identificación basada en la cultura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Detección por identificación molecular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275540" y="303495"/>
            <a:ext cx="6313117" cy="2027106"/>
            <a:chOff x="6331811" y="359765"/>
            <a:chExt cx="6313117" cy="202710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331811" y="598307"/>
              <a:ext cx="6313117" cy="1788564"/>
              <a:chOff x="6064129" y="774348"/>
              <a:chExt cx="6313117" cy="178856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064129" y="1845215"/>
                <a:ext cx="6313117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3200" dirty="0">
                    <a:latin typeface="+mj-lt"/>
                  </a:rPr>
                  <a:t>Moho polvoriento</a:t>
                </a:r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j-lt"/>
                    <a:ea typeface="Open Sans ExtraBold"/>
                    <a:cs typeface="Open Sans ExtraBold"/>
                    <a:sym typeface="Open Sans ExtraBold"/>
                  </a:rPr>
                  <a:t>: </a:t>
                </a:r>
                <a:r>
                  <a:rPr lang="es-ES" sz="3200" dirty="0">
                    <a:latin typeface="+mj-lt"/>
                  </a:rPr>
                  <a:t>Detección</a:t>
                </a:r>
                <a:endParaRPr 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582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313118" y="2317195"/>
            <a:ext cx="564543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Causada por </a:t>
            </a:r>
            <a:r>
              <a:rPr lang="es-ES" sz="2000" i="1" dirty="0" err="1">
                <a:latin typeface="+mj-lt"/>
              </a:rPr>
              <a:t>Xanthomonas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campestris</a:t>
            </a:r>
            <a:r>
              <a:rPr lang="es-ES" sz="2000" i="1" dirty="0">
                <a:latin typeface="+mj-lt"/>
              </a:rPr>
              <a:t> </a:t>
            </a:r>
            <a:r>
              <a:rPr lang="es-ES" sz="2000" dirty="0" err="1">
                <a:latin typeface="+mj-lt"/>
              </a:rPr>
              <a:t>pv</a:t>
            </a:r>
            <a:r>
              <a:rPr lang="es-ES" sz="2000" dirty="0">
                <a:latin typeface="+mj-lt"/>
              </a:rPr>
              <a:t>. </a:t>
            </a:r>
            <a:r>
              <a:rPr lang="es-ES" sz="2000" i="1" dirty="0">
                <a:latin typeface="+mj-lt"/>
              </a:rPr>
              <a:t>vesicatoria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Las cepas o razas pueden ser específicas del cultivar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Entre las enfermedades más destructivas de los pimientos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Enfermedad propagada por el agua o la actividad del agricultor Los síntomas difieren según el cultivar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Los síntomas incluyen manchas de hojas y frutos de color verde a marrón oscuro, cancro del tallo y defoliación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739618" y="359765"/>
            <a:ext cx="6452382" cy="1832195"/>
            <a:chOff x="5739618" y="359765"/>
            <a:chExt cx="6452382" cy="18321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93653"/>
              <a:chOff x="5471936" y="774348"/>
              <a:chExt cx="6105379" cy="159365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3200" dirty="0">
                    <a:latin typeface="+mj-lt"/>
                  </a:rPr>
                  <a:t>Mancha foliar bacteriana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66518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696222" y="2855656"/>
            <a:ext cx="5397303" cy="206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El aislamiento a base de cultivo del patógeno es necesario para la clasificación morfológica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identificación molecular se puede lograr extrayendo ADN de una muestra pura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00801" y="303495"/>
            <a:ext cx="5992836" cy="1948943"/>
            <a:chOff x="6457072" y="359765"/>
            <a:chExt cx="5992836" cy="194894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710401"/>
              <a:chOff x="6189390" y="774348"/>
              <a:chExt cx="5992836" cy="171040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639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2800" dirty="0">
                    <a:latin typeface="+mj-lt"/>
                  </a:rPr>
                  <a:t>Mancha foliar bacteriana: Detección</a:t>
                </a:r>
                <a:endParaRPr lang="en-US" sz="28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97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6296659" y="2915378"/>
            <a:ext cx="5895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9050">
                  <a:noFill/>
                </a:ln>
                <a:latin typeface="+mj-lt"/>
              </a:rPr>
              <a:t>1</a:t>
            </a:r>
            <a:r>
              <a:rPr lang="id-ID" sz="2400" dirty="0">
                <a:ln w="19050">
                  <a:noFill/>
                </a:ln>
                <a:latin typeface="+mj-lt"/>
              </a:rPr>
              <a:t>. </a:t>
            </a:r>
            <a:r>
              <a:rPr lang="es-ES" sz="2400" dirty="0">
                <a:latin typeface="+mj-lt"/>
              </a:rPr>
              <a:t>Describir enfermedades en cultivos tropicales</a:t>
            </a:r>
            <a:endParaRPr lang="en-US" sz="2400" dirty="0"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4505917-A899-C241-A3BE-87A4DD5B1771}"/>
              </a:ext>
            </a:extLst>
          </p:cNvPr>
          <p:cNvSpPr txBox="1"/>
          <p:nvPr/>
        </p:nvSpPr>
        <p:spPr>
          <a:xfrm>
            <a:off x="6296659" y="3926194"/>
            <a:ext cx="5895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9050">
                  <a:noFill/>
                </a:ln>
                <a:latin typeface="+mj-lt"/>
              </a:rPr>
              <a:t>2</a:t>
            </a:r>
            <a:r>
              <a:rPr lang="id-ID" sz="2400" dirty="0">
                <a:ln w="19050">
                  <a:noFill/>
                </a:ln>
                <a:latin typeface="+mj-lt"/>
              </a:rPr>
              <a:t>. </a:t>
            </a:r>
            <a:r>
              <a:rPr lang="id-ID" sz="2400" dirty="0" err="1">
                <a:ln w="19050">
                  <a:noFill/>
                </a:ln>
                <a:latin typeface="+mj-lt"/>
              </a:rPr>
              <a:t>Aprender</a:t>
            </a:r>
            <a:r>
              <a:rPr lang="id-ID" sz="2400" dirty="0">
                <a:ln w="19050">
                  <a:noFill/>
                </a:ln>
                <a:latin typeface="+mj-lt"/>
              </a:rPr>
              <a:t> </a:t>
            </a:r>
            <a:r>
              <a:rPr lang="es-ES" sz="2400" dirty="0">
                <a:latin typeface="+mj-lt"/>
              </a:rPr>
              <a:t>sobre las características de los patógenos</a:t>
            </a:r>
            <a:endParaRPr lang="en-US" sz="2400" dirty="0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0CB63D-8057-CC40-8854-67AB04BEDA1F}"/>
              </a:ext>
            </a:extLst>
          </p:cNvPr>
          <p:cNvSpPr txBox="1"/>
          <p:nvPr/>
        </p:nvSpPr>
        <p:spPr>
          <a:xfrm>
            <a:off x="6296659" y="5074799"/>
            <a:ext cx="58953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n w="19050">
                  <a:noFill/>
                </a:ln>
                <a:latin typeface="+mj-lt"/>
              </a:rPr>
              <a:t>3</a:t>
            </a:r>
            <a:r>
              <a:rPr lang="id-ID" sz="2400" dirty="0">
                <a:ln w="19050">
                  <a:noFill/>
                </a:ln>
                <a:latin typeface="+mj-lt"/>
              </a:rPr>
              <a:t>. </a:t>
            </a:r>
            <a:r>
              <a:rPr lang="es-ES" sz="2400" dirty="0">
                <a:latin typeface="+mj-lt"/>
              </a:rPr>
              <a:t>Discutir métodos de detección</a:t>
            </a:r>
            <a:endParaRPr lang="en-US" sz="2400" dirty="0">
              <a:latin typeface="+mj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194DD-7548-D645-A25D-54CA518B4F36}"/>
              </a:ext>
            </a:extLst>
          </p:cNvPr>
          <p:cNvSpPr txBox="1"/>
          <p:nvPr/>
        </p:nvSpPr>
        <p:spPr>
          <a:xfrm>
            <a:off x="6459415" y="1825094"/>
            <a:ext cx="49705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dirty="0">
                <a:latin typeface="+mj-lt"/>
              </a:rPr>
              <a:t>Metas de aprendizaje</a:t>
            </a:r>
            <a:endParaRPr lang="id-ID" sz="4000" b="1" dirty="0">
              <a:ln w="19050">
                <a:noFill/>
              </a:ln>
              <a:latin typeface="+mj-lt"/>
            </a:endParaRPr>
          </a:p>
        </p:txBody>
      </p:sp>
      <p:pic>
        <p:nvPicPr>
          <p:cNvPr id="3" name="Picture 2" descr="Person writing on notebook">
            <a:extLst>
              <a:ext uri="{FF2B5EF4-FFF2-40B4-BE49-F238E27FC236}">
                <a16:creationId xmlns:a16="http://schemas.microsoft.com/office/drawing/2014/main" id="{601489E5-3FEB-D24D-8661-300DCE97A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103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881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485206" y="2317195"/>
            <a:ext cx="547334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+mj-lt"/>
              </a:rPr>
              <a:t>Múltiples cepas pueden conducir a virus del mosaico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Se conocen alrededor de 35 viruses que afectan a la pimienta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Entre las enfermedades más destructivas de los pimientos 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Los síntomas incluyen retraso en el crecimiento de la planta, aclaramiento de las venas de las hojas, arrugas en las hojas y malformación de la fruta</a:t>
            </a:r>
          </a:p>
          <a:p>
            <a:endParaRPr lang="es-ES" dirty="0">
              <a:latin typeface="+mj-lt"/>
            </a:endParaRPr>
          </a:p>
          <a:p>
            <a:r>
              <a:rPr lang="es-ES" dirty="0">
                <a:latin typeface="+mj-lt"/>
              </a:rPr>
              <a:t>La gravedad de los síntomas depende de la edad de la planta</a:t>
            </a:r>
            <a:endParaRPr lang="en-US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739618" y="359765"/>
            <a:ext cx="6452382" cy="1832195"/>
            <a:chOff x="5739618" y="359765"/>
            <a:chExt cx="6452382" cy="18321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93653"/>
              <a:chOff x="5471936" y="774348"/>
              <a:chExt cx="6105379" cy="159365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3200" dirty="0">
                    <a:latin typeface="+mj-lt"/>
                  </a:rPr>
                  <a:t>Virus mosaico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81607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696222" y="2855656"/>
            <a:ext cx="5397303" cy="206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detección se basa en pruebas inmunológicas y pruebas de patogenicidad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Visualización a través de microscopía electrónica</a:t>
            </a:r>
            <a:endParaRPr lang="en-US" sz="2000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00801" y="303495"/>
            <a:ext cx="5992836" cy="2027106"/>
            <a:chOff x="6457072" y="359765"/>
            <a:chExt cx="5992836" cy="202710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788564"/>
              <a:chOff x="6189390" y="774348"/>
              <a:chExt cx="5992836" cy="178856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6"/>
                  </a:lnSpc>
                </a:pPr>
                <a:r>
                  <a:rPr lang="es-ES" sz="3200" dirty="0">
                    <a:latin typeface="+mj-lt"/>
                  </a:rPr>
                  <a:t>Virus mosaico: Detección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2522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908248" y="2711091"/>
            <a:ext cx="49377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Nombre científico: </a:t>
            </a:r>
            <a:r>
              <a:rPr lang="es-ES" sz="2000" i="1" dirty="0">
                <a:latin typeface="+mj-lt"/>
              </a:rPr>
              <a:t>Musa x paradisiaca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Principal alimento en África, América Central y del Sur y las islas del Caribe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Se hierven o se fríen cuando se comen y son una fuente esencial de almidón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7015396" y="359765"/>
            <a:ext cx="5176604" cy="2171463"/>
            <a:chOff x="7015396" y="359765"/>
            <a:chExt cx="5176604" cy="217146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7053942" y="598307"/>
              <a:ext cx="4572000" cy="1932921"/>
              <a:chOff x="6786260" y="774348"/>
              <a:chExt cx="4572000" cy="193292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808032" y="1833184"/>
                <a:ext cx="4166330" cy="8740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5"/>
                  </a:lnSpc>
                </a:pPr>
                <a:r>
                  <a:rPr lang="es-ES" sz="4000" dirty="0">
                    <a:latin typeface="+mj-lt"/>
                  </a:rPr>
                  <a:t>Plátanos</a:t>
                </a:r>
                <a:endParaRPr lang="en-US" sz="40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839015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513534" y="2379825"/>
            <a:ext cx="552017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latin typeface="+mj-lt"/>
              </a:rPr>
              <a:t>Causada por </a:t>
            </a:r>
            <a:r>
              <a:rPr lang="es-ES" sz="2000" i="1" dirty="0" err="1">
                <a:latin typeface="+mj-lt"/>
              </a:rPr>
              <a:t>Mycosphaerella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fijiensis</a:t>
            </a:r>
            <a:r>
              <a:rPr lang="es-ES" sz="2000" i="1" dirty="0">
                <a:latin typeface="+mj-lt"/>
              </a:rPr>
              <a:t>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Presente en todos los países que cultivan </a:t>
            </a:r>
            <a:r>
              <a:rPr lang="es-ES" sz="2000" i="1" dirty="0">
                <a:latin typeface="+mj-lt"/>
              </a:rPr>
              <a:t>Musa </a:t>
            </a:r>
            <a:r>
              <a:rPr lang="es-ES" sz="2000" i="1" dirty="0" err="1">
                <a:latin typeface="+mj-lt"/>
              </a:rPr>
              <a:t>spp</a:t>
            </a:r>
            <a:r>
              <a:rPr lang="es-ES" sz="2000" i="1" dirty="0">
                <a:latin typeface="+mj-lt"/>
              </a:rPr>
              <a:t>.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Reduce el rendimiento del cultivo por un 35-50%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Los síntomas incluyen manchas cloróticas en la superficie inferior de la hoja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Progresa a finas rayas marrones y rayas negras fusiformes de las hojas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5739618" y="359765"/>
            <a:ext cx="6452382" cy="1832195"/>
            <a:chOff x="5739618" y="359765"/>
            <a:chExt cx="6452382" cy="183219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5739618" y="598307"/>
              <a:ext cx="6105379" cy="1593653"/>
              <a:chOff x="5471936" y="774348"/>
              <a:chExt cx="6105379" cy="159365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471936" y="1650304"/>
                <a:ext cx="6105379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3200" dirty="0" err="1">
                    <a:latin typeface="+mj-lt"/>
                  </a:rPr>
                  <a:t>Sigatoka</a:t>
                </a:r>
                <a:r>
                  <a:rPr lang="es-ES" sz="3200" dirty="0">
                    <a:latin typeface="+mj-lt"/>
                  </a:rPr>
                  <a:t> negra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06284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696222" y="2855656"/>
            <a:ext cx="5397303" cy="246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El aislamiento de la base de cultivo del patógeno es necesario para la clasificación morfológica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identificación molecular se puede lograr extrayendo ADN de una muestra pura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00801" y="303495"/>
            <a:ext cx="5992836" cy="2027106"/>
            <a:chOff x="6457072" y="359765"/>
            <a:chExt cx="5992836" cy="202710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788564"/>
              <a:chOff x="6189390" y="774348"/>
              <a:chExt cx="5992836" cy="1788564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3200" dirty="0" err="1">
                    <a:latin typeface="+mj-lt"/>
                  </a:rPr>
                  <a:t>Sigatoka</a:t>
                </a:r>
                <a:r>
                  <a:rPr lang="es-ES" sz="3200" dirty="0">
                    <a:latin typeface="+mj-lt"/>
                  </a:rPr>
                  <a:t> negra: Detección</a:t>
                </a:r>
                <a:endParaRPr 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3771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263014" y="2317195"/>
            <a:ext cx="56955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i="1" dirty="0" err="1">
                <a:latin typeface="+mj-lt"/>
              </a:rPr>
              <a:t>Radopholus</a:t>
            </a:r>
            <a:r>
              <a:rPr lang="es-ES" sz="2000" i="1" dirty="0">
                <a:latin typeface="+mj-lt"/>
              </a:rPr>
              <a:t> </a:t>
            </a:r>
            <a:r>
              <a:rPr lang="es-ES" sz="2000" i="1" dirty="0" err="1">
                <a:latin typeface="+mj-lt"/>
              </a:rPr>
              <a:t>similis</a:t>
            </a:r>
            <a:r>
              <a:rPr lang="es-ES" sz="2000" i="1" dirty="0">
                <a:latin typeface="+mj-lt"/>
              </a:rPr>
              <a:t>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Endoparásito de las raíces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Causa pérdida en la producción de cultivos de un 20 a un 100%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Los síntomas incluyen lesiones oscuras y necróticas en el sistema radicular (raíces y rizoma) </a:t>
            </a:r>
          </a:p>
          <a:p>
            <a:endParaRPr lang="es-ES" sz="2000" dirty="0">
              <a:latin typeface="+mj-lt"/>
            </a:endParaRPr>
          </a:p>
          <a:p>
            <a:r>
              <a:rPr lang="es-ES" sz="2000" dirty="0">
                <a:latin typeface="+mj-lt"/>
              </a:rPr>
              <a:t>Los síntomas sobre el suelo incluyen plantas atrofiadas, reducción en el número y tamaño de las hojas, </a:t>
            </a:r>
            <a:r>
              <a:rPr lang="es-ES" sz="2000" dirty="0" err="1">
                <a:latin typeface="+mj-lt"/>
              </a:rPr>
              <a:t>amarillamiento</a:t>
            </a:r>
            <a:r>
              <a:rPr lang="es-ES" sz="2000" dirty="0">
                <a:latin typeface="+mj-lt"/>
              </a:rPr>
              <a:t> de las hojas y defoliación prematura</a:t>
            </a:r>
            <a:endParaRPr lang="en-US" sz="2000" dirty="0">
              <a:latin typeface="+mj-lt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086621" y="359765"/>
            <a:ext cx="6105379" cy="1769565"/>
            <a:chOff x="6086621" y="359765"/>
            <a:chExt cx="6105379" cy="176956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086621" y="598307"/>
              <a:ext cx="6105379" cy="1531023"/>
              <a:chOff x="5818939" y="774348"/>
              <a:chExt cx="6105379" cy="1531023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5818939" y="1587674"/>
                <a:ext cx="6105379" cy="7176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s-ES" sz="3200" dirty="0">
                    <a:latin typeface="+mj-lt"/>
                  </a:rPr>
                  <a:t>Nematodo barrenador</a:t>
                </a:r>
                <a:endParaRPr lang="en-US" sz="32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260123" y="1409076"/>
              <a:ext cx="5791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8846595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61BACA-7F29-7C44-B55D-4FEF0B5C9391}"/>
              </a:ext>
            </a:extLst>
          </p:cNvPr>
          <p:cNvSpPr txBox="1"/>
          <p:nvPr/>
        </p:nvSpPr>
        <p:spPr>
          <a:xfrm>
            <a:off x="6696222" y="2855656"/>
            <a:ext cx="5397303" cy="2460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La detección de especies requiere una combinación de características morfológicas e identificación molecular </a:t>
            </a: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endParaRPr lang="es-ES" sz="2000" dirty="0">
              <a:latin typeface="+mj-lt"/>
            </a:endParaRPr>
          </a:p>
          <a:p>
            <a:pPr marL="410211" lvl="1">
              <a:lnSpc>
                <a:spcPct val="130000"/>
              </a:lnSpc>
              <a:buClr>
                <a:srgbClr val="000000"/>
              </a:buClr>
              <a:buSzPts val="3800"/>
            </a:pPr>
            <a:r>
              <a:rPr lang="es-ES" sz="2000" dirty="0">
                <a:latin typeface="+mj-lt"/>
              </a:rPr>
              <a:t>También se utilizan métodos bioquímicos para la identificación de una sola cría puesta</a:t>
            </a:r>
            <a:endParaRPr lang="en-US" sz="2000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6400801" y="303495"/>
            <a:ext cx="5992836" cy="1948943"/>
            <a:chOff x="6457072" y="359765"/>
            <a:chExt cx="5992836" cy="1948943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6457072" y="598307"/>
              <a:ext cx="5992836" cy="1710401"/>
              <a:chOff x="6189390" y="774348"/>
              <a:chExt cx="5992836" cy="1710401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6189390" y="1845215"/>
                <a:ext cx="5992836" cy="6395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40005"/>
                  </a:lnSpc>
                </a:pPr>
                <a:r>
                  <a:rPr lang="es-ES" sz="2800" dirty="0">
                    <a:latin typeface="+mj-lt"/>
                  </a:rPr>
                  <a:t>Nematodo barrenador: Detección</a:t>
                </a:r>
                <a:endPara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7015396" y="1409076"/>
              <a:ext cx="503669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5" name="Picture 14" descr="Close-up of a slide in a microscope">
            <a:extLst>
              <a:ext uri="{FF2B5EF4-FFF2-40B4-BE49-F238E27FC236}">
                <a16:creationId xmlns:a16="http://schemas.microsoft.com/office/drawing/2014/main" id="{14015EFB-519A-8B44-8DB3-CE128C402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7053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1356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7A786A6-5A85-9247-8BF9-4B2F13DCBACE}"/>
              </a:ext>
            </a:extLst>
          </p:cNvPr>
          <p:cNvGrpSpPr/>
          <p:nvPr/>
        </p:nvGrpSpPr>
        <p:grpSpPr>
          <a:xfrm>
            <a:off x="-722672" y="378597"/>
            <a:ext cx="12914672" cy="1147686"/>
            <a:chOff x="-334052" y="332877"/>
            <a:chExt cx="12914672" cy="11476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E22A4E5-6272-8D4B-9140-8B9B2DFDD71D}"/>
                </a:ext>
              </a:extLst>
            </p:cNvPr>
            <p:cNvGrpSpPr/>
            <p:nvPr/>
          </p:nvGrpSpPr>
          <p:grpSpPr>
            <a:xfrm>
              <a:off x="-334052" y="332877"/>
              <a:ext cx="11959994" cy="1147686"/>
              <a:chOff x="-601734" y="508918"/>
              <a:chExt cx="11959994" cy="1147686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573CA644-6D91-EA4A-97E3-64299D35C0A9}"/>
                  </a:ext>
                </a:extLst>
              </p:cNvPr>
              <p:cNvSpPr txBox="1"/>
              <p:nvPr/>
            </p:nvSpPr>
            <p:spPr>
              <a:xfrm>
                <a:off x="-601734" y="508918"/>
                <a:ext cx="7258493" cy="11476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lnSpc>
                    <a:spcPct val="140006"/>
                  </a:lnSpc>
                </a:pPr>
                <a:r>
                  <a:rPr lang="en-US" sz="5400" b="0" i="0" u="none" strike="noStrike" cap="none" dirty="0">
                    <a:solidFill>
                      <a:srgbClr val="191919"/>
                    </a:solidFill>
                    <a:latin typeface="+mj-lt"/>
                    <a:ea typeface="Arial"/>
                    <a:cs typeface="Arial"/>
                    <a:sym typeface="Arial"/>
                  </a:rPr>
                  <a:t>References</a:t>
                </a:r>
                <a:endParaRPr lang="en-US" sz="5400" dirty="0">
                  <a:latin typeface="+mj-lt"/>
                </a:endParaRP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58D2B040-C4E3-9B4F-B204-FBECE9A62FF9}"/>
                  </a:ext>
                </a:extLst>
              </p:cNvPr>
              <p:cNvSpPr txBox="1"/>
              <p:nvPr/>
            </p:nvSpPr>
            <p:spPr>
              <a:xfrm>
                <a:off x="6786260" y="774348"/>
                <a:ext cx="4572000" cy="4235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sz="1600" spc="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lt"/>
                    <a:ea typeface="Open Sans" panose="020B0606030504020204" pitchFamily="34" charset="0"/>
                    <a:cs typeface="Open Sans" panose="020B0606030504020204" pitchFamily="34" charset="0"/>
                  </a:rPr>
                  <a:t>From the Classroom to the Farm</a:t>
                </a:r>
                <a:endParaRPr lang="id-ID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pic>
          <p:nvPicPr>
            <p:cNvPr id="11" name="Google Shape;89;p1">
              <a:extLst>
                <a:ext uri="{FF2B5EF4-FFF2-40B4-BE49-F238E27FC236}">
                  <a16:creationId xmlns:a16="http://schemas.microsoft.com/office/drawing/2014/main" id="{452D8085-B4BC-0245-836A-B059EA813665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026223" y="359765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8CC133-0F8E-FD48-A910-529B013086E0}"/>
                </a:ext>
              </a:extLst>
            </p:cNvPr>
            <p:cNvCxnSpPr>
              <a:cxnSpLocks/>
            </p:cNvCxnSpPr>
            <p:nvPr/>
          </p:nvCxnSpPr>
          <p:spPr>
            <a:xfrm>
              <a:off x="6951652" y="1317636"/>
              <a:ext cx="562896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93CE616-5485-6F4F-AF2B-2E699E851EEB}"/>
              </a:ext>
            </a:extLst>
          </p:cNvPr>
          <p:cNvGrpSpPr/>
          <p:nvPr/>
        </p:nvGrpSpPr>
        <p:grpSpPr>
          <a:xfrm>
            <a:off x="1248065" y="2004035"/>
            <a:ext cx="10245238" cy="4755491"/>
            <a:chOff x="8407008" y="2102508"/>
            <a:chExt cx="9143758" cy="4755491"/>
          </a:xfrm>
        </p:grpSpPr>
        <p:sp>
          <p:nvSpPr>
            <p:cNvPr id="22" name="Google Shape;509;p49">
              <a:extLst>
                <a:ext uri="{FF2B5EF4-FFF2-40B4-BE49-F238E27FC236}">
                  <a16:creationId xmlns:a16="http://schemas.microsoft.com/office/drawing/2014/main" id="{684937CF-059D-324D-8806-23B8A6EDC9A9}"/>
                </a:ext>
              </a:extLst>
            </p:cNvPr>
            <p:cNvSpPr txBox="1"/>
            <p:nvPr/>
          </p:nvSpPr>
          <p:spPr>
            <a:xfrm>
              <a:off x="8518862" y="2102508"/>
              <a:ext cx="9031904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Agrios</a:t>
              </a:r>
              <a:r>
                <a:rPr lang="en-US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, G. N. (2005). Introductory Plant Pathology. 5th ed. Academic Press, New York, NY.</a:t>
              </a:r>
            </a:p>
          </p:txBody>
        </p:sp>
        <p:sp>
          <p:nvSpPr>
            <p:cNvPr id="23" name="Google Shape;509;p49">
              <a:extLst>
                <a:ext uri="{FF2B5EF4-FFF2-40B4-BE49-F238E27FC236}">
                  <a16:creationId xmlns:a16="http://schemas.microsoft.com/office/drawing/2014/main" id="{6018C015-E3EC-6248-BD3C-96D3FE0A3480}"/>
                </a:ext>
              </a:extLst>
            </p:cNvPr>
            <p:cNvSpPr txBox="1"/>
            <p:nvPr/>
          </p:nvSpPr>
          <p:spPr>
            <a:xfrm>
              <a:off x="8451633" y="2868144"/>
              <a:ext cx="9031904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Clark, C. A., Ferrin, D. M., &amp; Holmes, G. J. (2105). </a:t>
              </a:r>
              <a:r>
                <a:rPr lang="en-US" sz="1800" i="1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Diseases of sweet potato (Ipomoea batatas [L.] Lam.)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. The American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Phytopathological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Society.</a:t>
              </a:r>
              <a:r>
                <a:rPr lang="en-US" sz="1800" dirty="0" err="1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</a:t>
              </a:r>
              <a:r>
                <a:rPr lang="en-US" sz="1800" dirty="0">
                  <a:solidFill>
                    <a:schemeClr val="tx1"/>
                  </a:solidFill>
                  <a:latin typeface="+mj-lt"/>
                  <a:ea typeface="Open Sans" panose="020B0606030504020204" pitchFamily="34" charset="0"/>
                  <a:cs typeface="Open Sans" panose="020B0606030504020204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://www.apsnet.org/edcenter/resources/commonnames/Pages/Sweetpotato.aspx</a:t>
              </a:r>
              <a:endParaRPr lang="en-US" sz="18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Google Shape;509;p49">
              <a:extLst>
                <a:ext uri="{FF2B5EF4-FFF2-40B4-BE49-F238E27FC236}">
                  <a16:creationId xmlns:a16="http://schemas.microsoft.com/office/drawing/2014/main" id="{049794A6-D097-CE42-BDA1-727CAA6D240E}"/>
                </a:ext>
              </a:extLst>
            </p:cNvPr>
            <p:cNvSpPr txBox="1"/>
            <p:nvPr/>
          </p:nvSpPr>
          <p:spPr>
            <a:xfrm>
              <a:off x="8407008" y="6027002"/>
              <a:ext cx="9031904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Lozano, J. C., &amp; </a:t>
              </a:r>
              <a:r>
                <a:rPr lang="en-US" sz="1800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Nolt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, B. (1993). </a:t>
              </a:r>
              <a:r>
                <a:rPr lang="en-US" sz="1800" i="1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Diseases of Cassava (Manihot esculenta </a:t>
              </a:r>
              <a:r>
                <a:rPr lang="en-US" sz="1800" i="1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Crantz</a:t>
              </a:r>
              <a:r>
                <a:rPr lang="en-US" sz="1800" i="1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)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. The American </a:t>
              </a:r>
              <a:r>
                <a:rPr lang="en-US" sz="1800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Phytopathological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Society. 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  <a:hlinkClick r:id="rId4"/>
                </a:rPr>
                <a:t>https://www.apsnet.org/edcenter/resources/commonnames/Pages/Cassava.aspx</a:t>
              </a:r>
              <a:endParaRPr lang="en-US" sz="1800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Google Shape;509;p49">
              <a:extLst>
                <a:ext uri="{FF2B5EF4-FFF2-40B4-BE49-F238E27FC236}">
                  <a16:creationId xmlns:a16="http://schemas.microsoft.com/office/drawing/2014/main" id="{EEF2F0D3-7E2D-D548-B9A8-2D47D2B9159B}"/>
                </a:ext>
              </a:extLst>
            </p:cNvPr>
            <p:cNvSpPr txBox="1"/>
            <p:nvPr/>
          </p:nvSpPr>
          <p:spPr>
            <a:xfrm>
              <a:off x="8426637" y="5096198"/>
              <a:ext cx="9031904" cy="5539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Lewis Ivey, M. L. (2015). </a:t>
              </a:r>
              <a:r>
                <a:rPr lang="en-US" sz="1800" i="1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Diseases of Pepper (Capsicum L.)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. The American </a:t>
              </a:r>
              <a:r>
                <a:rPr lang="en-US" sz="1800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Phytopathological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Society. 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  <a:hlinkClick r:id="rId5"/>
                </a:rPr>
                <a:t>https://www.apsnet.org/edcenter/resources/commonnames/Pages/Pepper.aspx</a:t>
              </a:r>
              <a:endParaRPr lang="en-US" sz="1800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0" name="Google Shape;509;p49">
              <a:extLst>
                <a:ext uri="{FF2B5EF4-FFF2-40B4-BE49-F238E27FC236}">
                  <a16:creationId xmlns:a16="http://schemas.microsoft.com/office/drawing/2014/main" id="{CC2BDBE7-B41C-E049-ADFA-D5D388D5DD61}"/>
                </a:ext>
              </a:extLst>
            </p:cNvPr>
            <p:cNvSpPr txBox="1"/>
            <p:nvPr/>
          </p:nvSpPr>
          <p:spPr>
            <a:xfrm>
              <a:off x="8445269" y="4096866"/>
              <a:ext cx="9031904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Jones, D. R. (1997). </a:t>
              </a:r>
              <a:r>
                <a:rPr lang="en-US" sz="1800" i="1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Diseases of Banana and Plantain (Musa spp.)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. The American </a:t>
              </a:r>
              <a:r>
                <a:rPr lang="en-US" sz="1800" dirty="0" err="1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Phytopathological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</a:rPr>
                <a:t> Society. </a:t>
              </a:r>
              <a:r>
                <a:rPr lang="en-US" sz="1800" dirty="0">
                  <a:latin typeface="+mj-lt"/>
                  <a:ea typeface="Open Sans" panose="020B0606030504020204" pitchFamily="34" charset="0"/>
                  <a:cs typeface="Open Sans" panose="020B0606030504020204" pitchFamily="34" charset="0"/>
                  <a:hlinkClick r:id="rId6"/>
                </a:rPr>
                <a:t>https://www.apsnet.org/edcenter/resources/commonnames/Pages/BananaandPlantain.aspx</a:t>
              </a:r>
              <a:endParaRPr lang="en-US" sz="1800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45053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96000" y="76336"/>
            <a:ext cx="5726245" cy="991363"/>
            <a:chOff x="7356092" y="121307"/>
            <a:chExt cx="5726245" cy="991363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71277" y="355276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769201" y="12130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56092" y="1112670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688650" y="1357617"/>
            <a:ext cx="1081469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2000" dirty="0"/>
              <a:t>Planta perenne: plantas que pueden vivir durante tres o más temporadas de crecimiento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Clorosis: es un </a:t>
            </a:r>
            <a:r>
              <a:rPr lang="es-ES" sz="2000" dirty="0" err="1"/>
              <a:t>amarillamiento</a:t>
            </a:r>
            <a:r>
              <a:rPr lang="es-ES" sz="2000" dirty="0"/>
              <a:t> de las hojas normalmente verdes debido a la falta de clorofila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Marchitamiento: es la pérdida de rigidez de las partes no leñosas de las plantas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Sistema vascular: tejidos que transportan nutrientes y fluidos por toda la planta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Xilema: tejido que distribuye agua y minerales disueltos desde las raíces hasta las hojas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Floema: tejido que lleva el alimento hacia abajo desde las hojas hasta las raíces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Tubérculo: tallo de almacenamiento especializado de ciertas plantas con semillas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Esporas: célula reproductora de hongos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Cepa: una variante genética o subtipo de un microorganismo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Cultivar: es un tipo de planta que las personas han criado para obtener los rasgos deseados.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Necrosis: muerte de un área circunscrita de tejido vegetal como resultado de una enfermedad o lesión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Endoparásito: un parásito que vive dentro de su anfitrión 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000" dirty="0"/>
              <a:t>Sección transversal: una sección de un tejido hecha cortando horizontalmente</a:t>
            </a:r>
            <a:endParaRPr 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194DD-7548-D645-A25D-54CA518B4F36}"/>
              </a:ext>
            </a:extLst>
          </p:cNvPr>
          <p:cNvSpPr txBox="1"/>
          <p:nvPr/>
        </p:nvSpPr>
        <p:spPr>
          <a:xfrm>
            <a:off x="828661" y="412180"/>
            <a:ext cx="36432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err="1">
                <a:ln w="19050">
                  <a:noFill/>
                </a:ln>
                <a:latin typeface="+mj-lt"/>
              </a:rPr>
              <a:t>Glosario</a:t>
            </a:r>
            <a:endParaRPr lang="id-ID" sz="4000" b="1" dirty="0">
              <a:ln w="19050">
                <a:noFill/>
              </a:ln>
              <a:latin typeface="+mj-lt"/>
            </a:endParaRPr>
          </a:p>
        </p:txBody>
      </p:sp>
      <p:sp>
        <p:nvSpPr>
          <p:cNvPr id="11" name="Google Shape;509;p49">
            <a:extLst>
              <a:ext uri="{FF2B5EF4-FFF2-40B4-BE49-F238E27FC236}">
                <a16:creationId xmlns:a16="http://schemas.microsoft.com/office/drawing/2014/main" id="{33471075-1956-1C44-B433-A779A5B6D10E}"/>
              </a:ext>
            </a:extLst>
          </p:cNvPr>
          <p:cNvSpPr txBox="1"/>
          <p:nvPr/>
        </p:nvSpPr>
        <p:spPr>
          <a:xfrm>
            <a:off x="688650" y="5995176"/>
            <a:ext cx="1011991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s-ES_tradnl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Referencias</a:t>
            </a:r>
            <a:r>
              <a:rPr lang="en-US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: </a:t>
            </a:r>
            <a:r>
              <a:rPr lang="en-US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  <a:hlinkClick r:id="rId3"/>
              </a:rPr>
              <a:t>https://www.britannica.com/</a:t>
            </a:r>
            <a:r>
              <a:rPr lang="en-US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   &amp;   </a:t>
            </a:r>
            <a:r>
              <a:rPr lang="en-US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  <a:hlinkClick r:id="rId4"/>
              </a:rPr>
              <a:t>https://www.wikipedia.org/</a:t>
            </a:r>
            <a:r>
              <a:rPr lang="en-US" dirty="0">
                <a:latin typeface="+mj-lt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en-US" sz="1800" dirty="0">
              <a:latin typeface="+mj-lt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51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5886351" y="2751255"/>
            <a:ext cx="5895341" cy="3304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r>
              <a:rPr lang="es-ES" dirty="0">
                <a:latin typeface="+mj-lt"/>
              </a:rPr>
              <a:t>Los cultivos tropicales son plantas cultivadas en el trópico</a:t>
            </a: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endParaRPr lang="es-ES" dirty="0">
              <a:latin typeface="+mj-lt"/>
            </a:endParaRP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r>
              <a:rPr lang="es-ES" dirty="0">
                <a:latin typeface="+mj-lt"/>
              </a:rPr>
              <a:t>Esto incluye países como Colombia, Costa Rica, Bahamas, Brasil, Ecuador, Puerto Rico, Tailandia y más</a:t>
            </a: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endParaRPr lang="es-ES" dirty="0">
              <a:latin typeface="+mj-lt"/>
            </a:endParaRP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r>
              <a:rPr lang="es-ES" dirty="0">
                <a:latin typeface="+mj-lt"/>
              </a:rPr>
              <a:t>Las condiciones ambientales en los trópicos sustentan diversos ecosistemas y una rica biodiversidad, lo que los convierte en un excelente lugar para la productividad agrícola</a:t>
            </a:r>
            <a:endParaRPr lang="en-US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194DD-7548-D645-A25D-54CA518B4F36}"/>
              </a:ext>
            </a:extLst>
          </p:cNvPr>
          <p:cNvSpPr txBox="1"/>
          <p:nvPr/>
        </p:nvSpPr>
        <p:spPr>
          <a:xfrm>
            <a:off x="6658707" y="1496848"/>
            <a:ext cx="4230687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6"/>
              </a:lnSpc>
            </a:pPr>
            <a:r>
              <a:rPr lang="es-ES" sz="4000" dirty="0">
                <a:latin typeface="+mj-lt"/>
              </a:rPr>
              <a:t>Agricultura tropical</a:t>
            </a:r>
            <a:endParaRPr lang="en-US" sz="4000" dirty="0">
              <a:latin typeface="+mj-lt"/>
            </a:endParaRPr>
          </a:p>
        </p:txBody>
      </p:sp>
      <p:pic>
        <p:nvPicPr>
          <p:cNvPr id="4" name="Picture 3" descr="Plants in terraces">
            <a:extLst>
              <a:ext uri="{FF2B5EF4-FFF2-40B4-BE49-F238E27FC236}">
                <a16:creationId xmlns:a16="http://schemas.microsoft.com/office/drawing/2014/main" id="{D0E428C2-048C-0A4B-B573-DAE6C203D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6" r="-318"/>
          <a:stretch/>
        </p:blipFill>
        <p:spPr>
          <a:xfrm>
            <a:off x="0" y="0"/>
            <a:ext cx="5998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279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5886351" y="2751255"/>
            <a:ext cx="5895341" cy="2223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r>
              <a:rPr lang="es-ES" dirty="0">
                <a:latin typeface="+mj-lt"/>
              </a:rPr>
              <a:t>Los cultivos tropicales son diversos y son atacados por numerosos patógenos y plagas </a:t>
            </a: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endParaRPr lang="es-ES" dirty="0">
              <a:latin typeface="+mj-lt"/>
            </a:endParaRPr>
          </a:p>
          <a:p>
            <a:pPr marL="442596" lvl="1">
              <a:lnSpc>
                <a:spcPct val="130000"/>
              </a:lnSpc>
              <a:buClr>
                <a:srgbClr val="C14929"/>
              </a:buClr>
              <a:buSzPts val="4100"/>
            </a:pPr>
            <a:r>
              <a:rPr lang="es-ES" dirty="0">
                <a:latin typeface="+mj-lt"/>
              </a:rPr>
              <a:t>Los cultivos tropicales enfocados en esta presentación fueron seleccionados con base en una encuesta realizada entre agricultores puertorriqueños</a:t>
            </a:r>
            <a:endParaRPr lang="en-US" dirty="0"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194DD-7548-D645-A25D-54CA518B4F36}"/>
              </a:ext>
            </a:extLst>
          </p:cNvPr>
          <p:cNvSpPr txBox="1"/>
          <p:nvPr/>
        </p:nvSpPr>
        <p:spPr>
          <a:xfrm>
            <a:off x="6658707" y="1496848"/>
            <a:ext cx="4230687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6"/>
              </a:lnSpc>
            </a:pPr>
            <a:r>
              <a:rPr lang="es-ES" sz="4000" dirty="0">
                <a:latin typeface="+mj-lt"/>
              </a:rPr>
              <a:t>Agricultura tropical</a:t>
            </a:r>
            <a:endParaRPr lang="en-US" sz="4000" dirty="0">
              <a:latin typeface="+mj-lt"/>
            </a:endParaRPr>
          </a:p>
        </p:txBody>
      </p:sp>
      <p:pic>
        <p:nvPicPr>
          <p:cNvPr id="4" name="Picture 3" descr="Plants in terraces">
            <a:extLst>
              <a:ext uri="{FF2B5EF4-FFF2-40B4-BE49-F238E27FC236}">
                <a16:creationId xmlns:a16="http://schemas.microsoft.com/office/drawing/2014/main" id="{D0E428C2-048C-0A4B-B573-DAE6C203D3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26" r="-318"/>
          <a:stretch/>
        </p:blipFill>
        <p:spPr>
          <a:xfrm>
            <a:off x="0" y="0"/>
            <a:ext cx="59984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765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5966180" y="2624254"/>
            <a:ext cx="60081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ES" dirty="0">
                <a:latin typeface="+mj-lt"/>
              </a:rPr>
              <a:t>Como parte de un estudio realizado por Colón-Carrión &amp; </a:t>
            </a:r>
            <a:r>
              <a:rPr lang="es-ES" dirty="0" err="1">
                <a:latin typeface="+mj-lt"/>
              </a:rPr>
              <a:t>Macchiavelli-Giron</a:t>
            </a:r>
            <a:r>
              <a:rPr lang="es-ES" dirty="0">
                <a:latin typeface="+mj-lt"/>
              </a:rPr>
              <a:t>, se solicitó a 28 agricultores puertorriqueños información sobre sus prácticas agrícolas y los principales problemas que enfrentan, así como los principales cultivos producidos en sus fincas</a:t>
            </a:r>
            <a:endParaRPr lang="en-US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0A194DD-7548-D645-A25D-54CA518B4F36}"/>
              </a:ext>
            </a:extLst>
          </p:cNvPr>
          <p:cNvSpPr txBox="1"/>
          <p:nvPr/>
        </p:nvSpPr>
        <p:spPr>
          <a:xfrm>
            <a:off x="5660572" y="1605705"/>
            <a:ext cx="6531428" cy="580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6"/>
              </a:lnSpc>
            </a:pPr>
            <a:r>
              <a:rPr lang="es-ES" sz="2500" dirty="0">
                <a:latin typeface="+mj-lt"/>
              </a:rPr>
              <a:t>Principales Cultivos Producidos en Puerto Rico</a:t>
            </a:r>
            <a:endParaRPr lang="en-US" sz="2500" dirty="0">
              <a:latin typeface="+mj-lt"/>
            </a:endParaRPr>
          </a:p>
        </p:txBody>
      </p:sp>
      <p:pic>
        <p:nvPicPr>
          <p:cNvPr id="9" name="Google Shape;173;p7">
            <a:extLst>
              <a:ext uri="{FF2B5EF4-FFF2-40B4-BE49-F238E27FC236}">
                <a16:creationId xmlns:a16="http://schemas.microsoft.com/office/drawing/2014/main" id="{BCC4309A-7550-1348-AA11-797D45391DC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4551" r="7229"/>
          <a:stretch/>
        </p:blipFill>
        <p:spPr>
          <a:xfrm>
            <a:off x="326571" y="1279898"/>
            <a:ext cx="5660571" cy="53603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0768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15DB2560-2E9B-4EF1-89B7-E17849049FA8}"/>
              </a:ext>
            </a:extLst>
          </p:cNvPr>
          <p:cNvSpPr txBox="1"/>
          <p:nvPr/>
        </p:nvSpPr>
        <p:spPr>
          <a:xfrm>
            <a:off x="5966180" y="2624254"/>
            <a:ext cx="60081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ES" dirty="0">
                <a:latin typeface="+mj-lt"/>
              </a:rPr>
              <a:t>Datos: Colón-Carrión &amp; Maquiavelo-Girón </a:t>
            </a:r>
          </a:p>
          <a:p>
            <a:pPr lvl="0"/>
            <a:endParaRPr lang="es-ES" dirty="0">
              <a:latin typeface="+mj-lt"/>
            </a:endParaRPr>
          </a:p>
          <a:p>
            <a:pPr lvl="0"/>
            <a:r>
              <a:rPr lang="es-ES" dirty="0">
                <a:latin typeface="+mj-lt"/>
              </a:rPr>
              <a:t>Esta tabla representa los principales cultivos producidos por los agricultores encuestados en Puerto Rico. Estos datos se usaron para seleccionar cultivos principales y enfermedades asociadas para enfocarse en el desarrollo del plan de lección, y esta presentación</a:t>
            </a:r>
            <a:endParaRPr lang="en-US" dirty="0">
              <a:latin typeface="+mj-lt"/>
              <a:ea typeface="Calibri"/>
              <a:cs typeface="Calibri"/>
              <a:sym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2C2216-4203-4F4D-8C41-93C49DE8738B}"/>
              </a:ext>
            </a:extLst>
          </p:cNvPr>
          <p:cNvSpPr txBox="1"/>
          <p:nvPr/>
        </p:nvSpPr>
        <p:spPr>
          <a:xfrm>
            <a:off x="5766080" y="1687767"/>
            <a:ext cx="6531428" cy="580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6"/>
              </a:lnSpc>
            </a:pPr>
            <a:r>
              <a:rPr lang="es-ES" sz="2500" dirty="0">
                <a:latin typeface="+mj-lt"/>
              </a:rPr>
              <a:t>Principales Cultivos Producidos en Puerto Rico</a:t>
            </a:r>
            <a:endParaRPr lang="en-US" sz="2500" dirty="0">
              <a:latin typeface="+mj-lt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8659D54-78F0-5C41-84E3-708F3BF853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792732"/>
              </p:ext>
            </p:extLst>
          </p:nvPr>
        </p:nvGraphicFramePr>
        <p:xfrm>
          <a:off x="395658" y="1018540"/>
          <a:ext cx="5233246" cy="48122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55244">
                  <a:extLst>
                    <a:ext uri="{9D8B030D-6E8A-4147-A177-3AD203B41FA5}">
                      <a16:colId xmlns:a16="http://schemas.microsoft.com/office/drawing/2014/main" val="565810529"/>
                    </a:ext>
                  </a:extLst>
                </a:gridCol>
                <a:gridCol w="2678002">
                  <a:extLst>
                    <a:ext uri="{9D8B030D-6E8A-4147-A177-3AD203B41FA5}">
                      <a16:colId xmlns:a16="http://schemas.microsoft.com/office/drawing/2014/main" val="2508372706"/>
                    </a:ext>
                  </a:extLst>
                </a:gridCol>
              </a:tblGrid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Cultivo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 dirty="0"/>
                        <a:t>Frecuencia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1991425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Batata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9909880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Yuca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1693356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Lechuga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7700127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Ñame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8127437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Col Rizada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1164826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Yautia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687809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Zanahoria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0463990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Celeri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460974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Okra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021945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Cebolla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4131078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Malanga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915293"/>
                  </a:ext>
                </a:extLst>
              </a:tr>
              <a:tr h="370172">
                <a:tc>
                  <a:txBody>
                    <a:bodyPr/>
                    <a:lstStyle/>
                    <a:p>
                      <a:r>
                        <a:rPr lang="es-ES_tradnl" noProof="0"/>
                        <a:t>Espniaca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noProof="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056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6962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71D15D3F-D8BB-B84E-A594-6D83D7E7109F}"/>
              </a:ext>
            </a:extLst>
          </p:cNvPr>
          <p:cNvGrpSpPr/>
          <p:nvPr/>
        </p:nvGrpSpPr>
        <p:grpSpPr>
          <a:xfrm>
            <a:off x="6070097" y="374756"/>
            <a:ext cx="5726245" cy="1034319"/>
            <a:chOff x="7330189" y="419727"/>
            <a:chExt cx="5726245" cy="1034319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87B875-412F-0D46-B8C9-57EB8755A53D}"/>
                </a:ext>
              </a:extLst>
            </p:cNvPr>
            <p:cNvSpPr txBox="1"/>
            <p:nvPr/>
          </p:nvSpPr>
          <p:spPr>
            <a:xfrm>
              <a:off x="7639142" y="605649"/>
              <a:ext cx="4562851" cy="4235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600" spc="300" dirty="0">
                  <a:solidFill>
                    <a:schemeClr val="tx1">
                      <a:lumMod val="50000"/>
                      <a:lumOff val="50000"/>
                    </a:schemeClr>
                  </a:solidFill>
                  <a:ea typeface="Open Sans" panose="020B0606030504020204" pitchFamily="34" charset="0"/>
                  <a:cs typeface="Open Sans" panose="020B0606030504020204" pitchFamily="34" charset="0"/>
                </a:rPr>
                <a:t>From the Classroom to the Farm</a:t>
              </a:r>
              <a:endParaRPr lang="id-ID" sz="1600" spc="300" dirty="0">
                <a:solidFill>
                  <a:schemeClr val="tx1">
                    <a:lumMod val="50000"/>
                    <a:lumOff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pic>
          <p:nvPicPr>
            <p:cNvPr id="37" name="Google Shape;89;p1">
              <a:extLst>
                <a:ext uri="{FF2B5EF4-FFF2-40B4-BE49-F238E27FC236}">
                  <a16:creationId xmlns:a16="http://schemas.microsoft.com/office/drawing/2014/main" id="{87C6D30E-22C6-C346-9B0C-5865E8585099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11845684" y="419727"/>
              <a:ext cx="1165777" cy="884419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8B2991C-345B-004B-ABDA-3C6961FD4146}"/>
                </a:ext>
              </a:extLst>
            </p:cNvPr>
            <p:cNvCxnSpPr>
              <a:cxnSpLocks/>
            </p:cNvCxnSpPr>
            <p:nvPr/>
          </p:nvCxnSpPr>
          <p:spPr>
            <a:xfrm>
              <a:off x="7330189" y="1454046"/>
              <a:ext cx="572624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36B75D4-AD2B-2B4D-ADDB-3A463C8F546E}"/>
              </a:ext>
            </a:extLst>
          </p:cNvPr>
          <p:cNvSpPr txBox="1"/>
          <p:nvPr/>
        </p:nvSpPr>
        <p:spPr>
          <a:xfrm>
            <a:off x="5660572" y="1699490"/>
            <a:ext cx="6531428" cy="580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40006"/>
              </a:lnSpc>
            </a:pPr>
            <a:r>
              <a:rPr lang="es-ES" sz="2500" dirty="0">
                <a:latin typeface="+mj-lt"/>
              </a:rPr>
              <a:t>Principales Cultivos Producidos en Puerto Rico</a:t>
            </a:r>
            <a:endParaRPr lang="en-US" sz="25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64C988-FEE0-3C49-91E4-8BB4068DE6B6}"/>
              </a:ext>
            </a:extLst>
          </p:cNvPr>
          <p:cNvSpPr txBox="1"/>
          <p:nvPr/>
        </p:nvSpPr>
        <p:spPr>
          <a:xfrm>
            <a:off x="5966180" y="2624254"/>
            <a:ext cx="600810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ES" dirty="0">
                <a:latin typeface="+mj-lt"/>
              </a:rPr>
              <a:t>Datos: Colón-Carrión &amp; Maquiavelo-Girón </a:t>
            </a:r>
          </a:p>
          <a:p>
            <a:pPr lvl="0"/>
            <a:endParaRPr lang="es-ES" dirty="0">
              <a:latin typeface="+mj-lt"/>
            </a:endParaRPr>
          </a:p>
          <a:p>
            <a:pPr lvl="0"/>
            <a:r>
              <a:rPr lang="es-ES" dirty="0">
                <a:latin typeface="+mj-lt"/>
              </a:rPr>
              <a:t>Esta tabla representa los principales cultivos producidos por los agricultores encuestados en Puerto Rico. Estos datos se usaron para seleccionar cultivos principales y enfermedades asociadas para enfocarse en el desarrollo del plan de lección, y esta presentación</a:t>
            </a:r>
            <a:endParaRPr lang="en-US" dirty="0">
              <a:latin typeface="+mj-lt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250FE56A-D6E1-E548-8FCB-6BF4725214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986779"/>
              </p:ext>
            </p:extLst>
          </p:nvPr>
        </p:nvGraphicFramePr>
        <p:xfrm>
          <a:off x="692573" y="243840"/>
          <a:ext cx="4562852" cy="637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1426">
                  <a:extLst>
                    <a:ext uri="{9D8B030D-6E8A-4147-A177-3AD203B41FA5}">
                      <a16:colId xmlns:a16="http://schemas.microsoft.com/office/drawing/2014/main" val="849944719"/>
                    </a:ext>
                  </a:extLst>
                </a:gridCol>
                <a:gridCol w="2281426">
                  <a:extLst>
                    <a:ext uri="{9D8B030D-6E8A-4147-A177-3AD203B41FA5}">
                      <a16:colId xmlns:a16="http://schemas.microsoft.com/office/drawing/2014/main" val="4190600205"/>
                    </a:ext>
                  </a:extLst>
                </a:gridCol>
              </a:tblGrid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Cultivo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_tradnl" sz="1600" noProof="0" dirty="0"/>
                        <a:t>Frecuencia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5501705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Platanos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3941448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Pimientos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5868190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Pimiento dulce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696129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Guineo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5127791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Berenjena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774140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Papaya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0486935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Parcha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3700702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Calabaza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471229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Aguacate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5786370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Melon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284574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515476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Guayava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50497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Limon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0659747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Piña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332432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Pitahaya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991624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Guanábana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685386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/>
                        <a:t>Fresa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372318"/>
                  </a:ext>
                </a:extLst>
              </a:tr>
              <a:tr h="317334">
                <a:tc>
                  <a:txBody>
                    <a:bodyPr/>
                    <a:lstStyle/>
                    <a:p>
                      <a:r>
                        <a:rPr lang="es-ES_tradnl" sz="1600" noProof="0" dirty="0"/>
                        <a:t>Tomate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744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250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ountain scenery with tea fields">
            <a:extLst>
              <a:ext uri="{FF2B5EF4-FFF2-40B4-BE49-F238E27FC236}">
                <a16:creationId xmlns:a16="http://schemas.microsoft.com/office/drawing/2014/main" id="{609E9401-F47E-0844-9308-FE42C7CB63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1"/>
          <a:stretch/>
        </p:blipFill>
        <p:spPr>
          <a:xfrm>
            <a:off x="0" y="0"/>
            <a:ext cx="12192000" cy="5057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E3A254-1806-4B45-8A22-070E2EB74BBF}"/>
              </a:ext>
            </a:extLst>
          </p:cNvPr>
          <p:cNvSpPr txBox="1"/>
          <p:nvPr/>
        </p:nvSpPr>
        <p:spPr>
          <a:xfrm>
            <a:off x="499276" y="5137078"/>
            <a:ext cx="9591870" cy="9148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4800" dirty="0" err="1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Vegetales</a:t>
            </a:r>
            <a:endParaRPr lang="en-US" sz="4800" dirty="0"/>
          </a:p>
        </p:txBody>
      </p:sp>
      <p:sp>
        <p:nvSpPr>
          <p:cNvPr id="10" name="Google Shape;88;p1">
            <a:extLst>
              <a:ext uri="{FF2B5EF4-FFF2-40B4-BE49-F238E27FC236}">
                <a16:creationId xmlns:a16="http://schemas.microsoft.com/office/drawing/2014/main" id="{996CC7DB-362F-8942-8FBA-182762742F6D}"/>
              </a:ext>
            </a:extLst>
          </p:cNvPr>
          <p:cNvSpPr txBox="1"/>
          <p:nvPr/>
        </p:nvSpPr>
        <p:spPr>
          <a:xfrm>
            <a:off x="650067" y="6092512"/>
            <a:ext cx="8716200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rgbClr val="191919"/>
                </a:solidFill>
                <a:latin typeface="+mj-lt"/>
                <a:ea typeface="Open Sans Light"/>
                <a:cs typeface="Open Sans Light"/>
                <a:sym typeface="Open Sans Light"/>
              </a:rPr>
              <a:t>Taller 1</a:t>
            </a:r>
            <a:endParaRPr sz="2800" b="0" i="0" u="none" strike="noStrike" cap="none" dirty="0">
              <a:solidFill>
                <a:srgbClr val="191919"/>
              </a:solidFill>
              <a:latin typeface="+mj-lt"/>
              <a:ea typeface="Arimo"/>
              <a:cs typeface="Arimo"/>
              <a:sym typeface="Arimo"/>
            </a:endParaRPr>
          </a:p>
        </p:txBody>
      </p:sp>
      <p:pic>
        <p:nvPicPr>
          <p:cNvPr id="11" name="Google Shape;89;p1">
            <a:extLst>
              <a:ext uri="{FF2B5EF4-FFF2-40B4-BE49-F238E27FC236}">
                <a16:creationId xmlns:a16="http://schemas.microsoft.com/office/drawing/2014/main" id="{FBB977FD-B79E-554C-8221-AD583DB9F6A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53756" y="5155700"/>
            <a:ext cx="2095422" cy="15038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3440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</TotalTime>
  <Words>2130</Words>
  <Application>Microsoft Macintosh PowerPoint</Application>
  <PresentationFormat>Widescreen</PresentationFormat>
  <Paragraphs>364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Colon-Carrion, Nicole - (ncoloncarrion)</dc:creator>
  <cp:lastModifiedBy>Colon-Carrion, Nicole - (ncoloncarrion)</cp:lastModifiedBy>
  <cp:revision>38</cp:revision>
  <dcterms:created xsi:type="dcterms:W3CDTF">2022-01-16T16:03:08Z</dcterms:created>
  <dcterms:modified xsi:type="dcterms:W3CDTF">2022-03-07T21:10:18Z</dcterms:modified>
</cp:coreProperties>
</file>

<file path=docProps/thumbnail.jpeg>
</file>